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07" r:id="rId2"/>
    <p:sldId id="308" r:id="rId3"/>
    <p:sldId id="310" r:id="rId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461"/>
    <a:srgbClr val="FFC761"/>
    <a:srgbClr val="F8A968"/>
    <a:srgbClr val="FAC090"/>
    <a:srgbClr val="F2A4A7"/>
    <a:srgbClr val="FAB0EC"/>
    <a:srgbClr val="F89AE6"/>
    <a:srgbClr val="F3F763"/>
    <a:srgbClr val="7DA0D0"/>
    <a:srgbClr val="A6D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>
        <p:scale>
          <a:sx n="77" d="100"/>
          <a:sy n="77" d="100"/>
        </p:scale>
        <p:origin x="-306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97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CC9B0C-DC1C-4F23-BE8C-2A24180F3FDC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452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CC9B0C-DC1C-4F23-BE8C-2A24180F3FDC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05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CC9B0C-DC1C-4F23-BE8C-2A24180F3FDC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7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371600" y="4724400"/>
            <a:ext cx="72390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/>
            </a:lvl1pPr>
          </a:lstStyle>
          <a:p>
            <a:fld id="{07BF808A-C57B-42E3-B615-E0B7103873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791200"/>
            <a:ext cx="7239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7696200" y="2286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gray">
          <a:xfrm>
            <a:off x="5562600" y="3349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www.themegallery.com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14426-608E-4323-B2D7-7D9070ECF5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09538"/>
            <a:ext cx="2057400" cy="61293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9538"/>
            <a:ext cx="6019800" cy="61293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5CF16-9ED3-4754-9676-393E3391E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09538"/>
            <a:ext cx="65532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24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2638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4770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3DA7FD92-5D21-4D95-A981-11AA095264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A0B3-EF15-44D6-8868-F3A2BAC36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100E5-4497-4462-9AEE-8975AD8F51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604DA-8557-4324-B24D-509F6C6AA7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33BA0-085F-42C5-9EB1-82EF0A7998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93712-CFB2-4008-8540-BF4DE200CF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6FEEC-D25B-4CFC-BAB2-108C920823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FB997-E114-4BF5-878E-BD798F633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32EF-E968-4CD1-A327-E49AB9F67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02DE4-981C-4604-A4C7-A4B5BCCEB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" name="Object 51"/>
          <p:cNvGraphicFramePr>
            <a:graphicFrameLocks noChangeAspect="1"/>
          </p:cNvGraphicFramePr>
          <p:nvPr/>
        </p:nvGraphicFramePr>
        <p:xfrm>
          <a:off x="0" y="0"/>
          <a:ext cx="914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Image" r:id="rId16" imgW="13003175" imgH="1523272" progId="">
                  <p:embed/>
                </p:oleObj>
              </mc:Choice>
              <mc:Fallback>
                <p:oleObj name="Image" r:id="rId16" imgW="13003175" imgH="1523272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8A6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2638" y="64611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905000" y="109538"/>
            <a:ext cx="655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770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fld id="{27FB1526-A993-452A-8E3A-C799DA763A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gray">
          <a:xfrm>
            <a:off x="0" y="6781800"/>
            <a:ext cx="9144000" cy="76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77" name="Picture 53" descr="@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71600" y="152400"/>
            <a:ext cx="533400" cy="533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12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188913"/>
            <a:ext cx="6840289" cy="50006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ОЦЕНКА БЮДЖЕТА </a:t>
            </a: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ГОРОДСКОГО ПОСЕЛЕНИЯ ТУМАННЫЙ КОЛЬСКОГО </a:t>
            </a: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РАЙОНА </a:t>
            </a:r>
            <a:b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 2013 ГОД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3" name="Группа 235"/>
          <p:cNvGrpSpPr>
            <a:grpSpLocks/>
          </p:cNvGrpSpPr>
          <p:nvPr/>
        </p:nvGrpSpPr>
        <p:grpSpPr bwMode="auto">
          <a:xfrm>
            <a:off x="46099" y="765175"/>
            <a:ext cx="9144000" cy="6092825"/>
            <a:chOff x="0" y="908720"/>
            <a:chExt cx="9143425" cy="5832747"/>
          </a:xfrm>
        </p:grpSpPr>
        <p:sp>
          <p:nvSpPr>
            <p:cNvPr id="188" name="AutoShape 15"/>
            <p:cNvSpPr>
              <a:spLocks noChangeArrowheads="1"/>
            </p:cNvSpPr>
            <p:nvPr/>
          </p:nvSpPr>
          <p:spPr bwMode="gray">
            <a:xfrm>
              <a:off x="4499417" y="908819"/>
              <a:ext cx="4644008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chemeClr val="bg2">
                <a:lumMod val="75000"/>
                <a:alpha val="62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7827" y="5527198"/>
              <a:ext cx="2520791" cy="965032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280" y="3501390"/>
              <a:ext cx="2231885" cy="2094196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280" y="1844877"/>
              <a:ext cx="2231885" cy="1800888"/>
            </a:xfrm>
            <a:prstGeom prst="can">
              <a:avLst>
                <a:gd name="adj" fmla="val 18521"/>
              </a:avLst>
            </a:prstGeom>
            <a:gradFill flip="none" rotWithShape="1">
              <a:gsLst>
                <a:gs pos="0">
                  <a:srgbClr val="27F98B">
                    <a:shade val="30000"/>
                    <a:satMod val="115000"/>
                  </a:srgbClr>
                </a:gs>
                <a:gs pos="50000">
                  <a:srgbClr val="27F98B">
                    <a:shade val="67500"/>
                    <a:satMod val="115000"/>
                  </a:srgbClr>
                </a:gs>
                <a:gs pos="100000">
                  <a:srgbClr val="27F98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" name="AutoShape 15"/>
            <p:cNvSpPr>
              <a:spLocks noChangeArrowheads="1"/>
            </p:cNvSpPr>
            <p:nvPr/>
          </p:nvSpPr>
          <p:spPr bwMode="gray">
            <a:xfrm>
              <a:off x="0" y="908720"/>
              <a:ext cx="3491880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rgbClr val="99FF99">
                <a:alpha val="26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276394" y="1183793"/>
              <a:ext cx="2592225" cy="575979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23" name="Text Box 18"/>
            <p:cNvSpPr txBox="1">
              <a:spLocks noChangeArrowheads="1"/>
            </p:cNvSpPr>
            <p:nvPr/>
          </p:nvSpPr>
          <p:spPr bwMode="gray">
            <a:xfrm>
              <a:off x="3704601" y="1268760"/>
              <a:ext cx="17792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4" name="Text Box 7"/>
            <p:cNvSpPr txBox="1">
              <a:spLocks noChangeArrowheads="1"/>
            </p:cNvSpPr>
            <p:nvPr/>
          </p:nvSpPr>
          <p:spPr bwMode="gray">
            <a:xfrm>
              <a:off x="3563888" y="401047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24 953,1</a:t>
              </a:r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225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19 804,23</a:t>
              </a:r>
              <a:endParaRPr lang="en-US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4" name="Группа 167"/>
            <p:cNvGrpSpPr>
              <a:grpSpLocks/>
            </p:cNvGrpSpPr>
            <p:nvPr/>
          </p:nvGrpSpPr>
          <p:grpSpPr bwMode="auto">
            <a:xfrm>
              <a:off x="968952" y="1780922"/>
              <a:ext cx="2376264" cy="864096"/>
              <a:chOff x="789440" y="1492890"/>
              <a:chExt cx="2376264" cy="864096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89440" y="1492890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89440" y="2068954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2 310,7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Группа 168"/>
            <p:cNvGrpSpPr>
              <a:grpSpLocks/>
            </p:cNvGrpSpPr>
            <p:nvPr/>
          </p:nvGrpSpPr>
          <p:grpSpPr bwMode="auto">
            <a:xfrm>
              <a:off x="213241" y="1766507"/>
              <a:ext cx="3098111" cy="1761264"/>
              <a:chOff x="33729" y="398355"/>
              <a:chExt cx="3098111" cy="1761264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55576" y="1295523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совокупный доход 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55576" y="1871587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145,5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33729" y="398355"/>
                <a:ext cx="720080" cy="86409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Группа 172"/>
            <p:cNvGrpSpPr>
              <a:grpSpLocks/>
            </p:cNvGrpSpPr>
            <p:nvPr/>
          </p:nvGrpSpPr>
          <p:grpSpPr bwMode="auto">
            <a:xfrm>
              <a:off x="216323" y="3556176"/>
              <a:ext cx="3131841" cy="864103"/>
              <a:chOff x="36811" y="1107904"/>
              <a:chExt cx="3131841" cy="864103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92388" y="1107904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Безвозмездные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поступления от других бюджетов бюджетной системы РФ 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92387" y="1683975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6 940,2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36811" y="1107904"/>
                <a:ext cx="720080" cy="86409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Группа 176"/>
            <p:cNvGrpSpPr>
              <a:grpSpLocks/>
            </p:cNvGrpSpPr>
            <p:nvPr/>
          </p:nvGrpSpPr>
          <p:grpSpPr bwMode="auto">
            <a:xfrm>
              <a:off x="980365" y="4456341"/>
              <a:ext cx="2376264" cy="864099"/>
              <a:chOff x="800853" y="927949"/>
              <a:chExt cx="2376264" cy="864099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800853" y="927949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800853" y="1504016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3 874,1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8" name="Группа 203"/>
            <p:cNvGrpSpPr>
              <a:grpSpLocks/>
            </p:cNvGrpSpPr>
            <p:nvPr/>
          </p:nvGrpSpPr>
          <p:grpSpPr bwMode="auto">
            <a:xfrm>
              <a:off x="5934844" y="3093063"/>
              <a:ext cx="2376266" cy="731982"/>
              <a:chOff x="6618412" y="4854893"/>
              <a:chExt cx="2376266" cy="878381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18412" y="4854893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08" name="Прямоугольник 207"/>
              <p:cNvSpPr/>
              <p:nvPr/>
            </p:nvSpPr>
            <p:spPr>
              <a:xfrm>
                <a:off x="6636714" y="5463207"/>
                <a:ext cx="2357964" cy="2700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30,4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Группа 208"/>
            <p:cNvGrpSpPr>
              <a:grpSpLocks/>
            </p:cNvGrpSpPr>
            <p:nvPr/>
          </p:nvGrpSpPr>
          <p:grpSpPr bwMode="auto">
            <a:xfrm>
              <a:off x="5940152" y="1532786"/>
              <a:ext cx="2383841" cy="780924"/>
              <a:chOff x="6623720" y="2032044"/>
              <a:chExt cx="2383841" cy="937110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23720" y="2032044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Здравоохранение и спорт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Прямоугольник 212"/>
              <p:cNvSpPr/>
              <p:nvPr/>
            </p:nvSpPr>
            <p:spPr>
              <a:xfrm>
                <a:off x="6636714" y="2649012"/>
                <a:ext cx="2370847" cy="32014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82,9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Группа 213"/>
            <p:cNvGrpSpPr>
              <a:grpSpLocks/>
            </p:cNvGrpSpPr>
            <p:nvPr/>
          </p:nvGrpSpPr>
          <p:grpSpPr bwMode="auto">
            <a:xfrm>
              <a:off x="5953144" y="3864843"/>
              <a:ext cx="2376264" cy="765878"/>
              <a:chOff x="6636712" y="3880004"/>
              <a:chExt cx="2376264" cy="919054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36712" y="3880004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 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8" name="Прямоугольник 217"/>
              <p:cNvSpPr/>
              <p:nvPr/>
            </p:nvSpPr>
            <p:spPr>
              <a:xfrm>
                <a:off x="6636713" y="4475367"/>
                <a:ext cx="2370849" cy="32369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1 563,3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2" name="Прямоугольник 221"/>
            <p:cNvSpPr/>
            <p:nvPr/>
          </p:nvSpPr>
          <p:spPr>
            <a:xfrm>
              <a:off x="7164288" y="5457949"/>
              <a:ext cx="720080" cy="72007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Группа 223"/>
            <p:cNvGrpSpPr>
              <a:grpSpLocks/>
            </p:cNvGrpSpPr>
            <p:nvPr/>
          </p:nvGrpSpPr>
          <p:grpSpPr bwMode="auto">
            <a:xfrm>
              <a:off x="5934843" y="4630820"/>
              <a:ext cx="2389149" cy="861931"/>
              <a:chOff x="6618411" y="2898165"/>
              <a:chExt cx="2389149" cy="1034317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23720" y="2898165"/>
                <a:ext cx="2376000" cy="57479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3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Охрана окружающей среды</a:t>
                </a:r>
                <a:endParaRPr lang="ru-RU" sz="13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8" name="Прямоугольник 227"/>
              <p:cNvSpPr/>
              <p:nvPr/>
            </p:nvSpPr>
            <p:spPr>
              <a:xfrm>
                <a:off x="6618411" y="3518938"/>
                <a:ext cx="2389149" cy="4135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1 685,0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Группа 228"/>
            <p:cNvGrpSpPr>
              <a:grpSpLocks/>
            </p:cNvGrpSpPr>
            <p:nvPr/>
          </p:nvGrpSpPr>
          <p:grpSpPr bwMode="auto">
            <a:xfrm>
              <a:off x="5940152" y="5445224"/>
              <a:ext cx="2376264" cy="779091"/>
              <a:chOff x="6623720" y="2924944"/>
              <a:chExt cx="2376264" cy="934909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23720" y="2924944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3" name="Прямоугольник 232"/>
              <p:cNvSpPr/>
              <p:nvPr/>
            </p:nvSpPr>
            <p:spPr>
              <a:xfrm>
                <a:off x="6636714" y="3501008"/>
                <a:ext cx="2363270" cy="35884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7 755,4</a:t>
                </a:r>
                <a:endPara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77" y="1183793"/>
              <a:ext cx="2520791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13 090,6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051" y="1183793"/>
              <a:ext cx="2520791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16 494,0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240" name="Прямоугольник 150"/>
            <p:cNvSpPr>
              <a:spLocks noChangeArrowheads="1"/>
            </p:cNvSpPr>
            <p:nvPr/>
          </p:nvSpPr>
          <p:spPr bwMode="auto">
            <a:xfrm>
              <a:off x="4139952" y="5802592"/>
              <a:ext cx="1656184" cy="70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661 чел</a:t>
              </a:r>
              <a:endParaRPr 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240" name="Заголовок 1"/>
          <p:cNvSpPr txBox="1">
            <a:spLocks/>
          </p:cNvSpPr>
          <p:nvPr/>
        </p:nvSpPr>
        <p:spPr bwMode="auto">
          <a:xfrm>
            <a:off x="6156324" y="6308718"/>
            <a:ext cx="25193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b="1" i="1" dirty="0">
              <a:solidFill>
                <a:schemeClr val="accent4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390031" y="3046923"/>
            <a:ext cx="576064" cy="72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388424" y="1460968"/>
            <a:ext cx="576064" cy="730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362774" y="2232815"/>
            <a:ext cx="576064" cy="730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388424" y="4653135"/>
            <a:ext cx="576064" cy="74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370222" y="5517232"/>
            <a:ext cx="576064" cy="741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61166" y="2594577"/>
            <a:ext cx="720080" cy="9027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986510" y="2232815"/>
            <a:ext cx="2376264" cy="5015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5981834" y="2731978"/>
            <a:ext cx="1188640" cy="2507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999618" y="2742098"/>
            <a:ext cx="2367171" cy="2215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5 377,0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1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390031" y="3885860"/>
            <a:ext cx="576064" cy="72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9" name="Picture 5" descr="\\Server-fo-2\gsv\НГ 2012-13_поздравления\карта_обрез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079" y="5949280"/>
            <a:ext cx="859905" cy="63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/>
          <p:cNvSpPr/>
          <p:nvPr/>
        </p:nvSpPr>
        <p:spPr>
          <a:xfrm>
            <a:off x="279765" y="5403849"/>
            <a:ext cx="720080" cy="9027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1035141" y="5409013"/>
            <a:ext cx="2376264" cy="601761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Возврат остатков безвозмездных поступлений прошлых лет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1033713" y="6016907"/>
            <a:ext cx="2376264" cy="300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179,9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77632" y="4489288"/>
            <a:ext cx="712081" cy="879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AutoShape 15"/>
          <p:cNvSpPr>
            <a:spLocks noChangeArrowheads="1"/>
          </p:cNvSpPr>
          <p:nvPr/>
        </p:nvSpPr>
        <p:spPr bwMode="gray">
          <a:xfrm rot="10800000">
            <a:off x="-1" y="839767"/>
            <a:ext cx="4562920" cy="5873642"/>
          </a:xfrm>
          <a:prstGeom prst="rightArrow">
            <a:avLst>
              <a:gd name="adj1" fmla="val 78678"/>
              <a:gd name="adj2" fmla="val 20961"/>
            </a:avLst>
          </a:prstGeom>
          <a:solidFill>
            <a:srgbClr val="B6FCD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188913"/>
            <a:ext cx="7056313" cy="500062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ОЦЕНКА БЮДЖЕТА </a:t>
            </a: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ГОРОДСКОГО ПОСЕЛЕНИЯ ТУМАННЫЙ КОЛЬСКОГО </a:t>
            </a:r>
            <a:r>
              <a:rPr lang="ru-RU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РАЙОНА </a:t>
            </a:r>
            <a:br>
              <a:rPr lang="ru-RU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 </a:t>
            </a: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201</a:t>
            </a:r>
            <a:r>
              <a:rPr lang="en-US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ГОД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88" name="AutoShape 15"/>
          <p:cNvSpPr>
            <a:spLocks noChangeArrowheads="1"/>
          </p:cNvSpPr>
          <p:nvPr/>
        </p:nvSpPr>
        <p:spPr bwMode="gray">
          <a:xfrm>
            <a:off x="4562922" y="862749"/>
            <a:ext cx="4581078" cy="5888504"/>
          </a:xfrm>
          <a:prstGeom prst="rightArrow">
            <a:avLst>
              <a:gd name="adj1" fmla="val 78678"/>
              <a:gd name="adj2" fmla="val 20961"/>
            </a:avLst>
          </a:prstGeom>
          <a:solidFill>
            <a:schemeClr val="bg2">
              <a:lumMod val="75000"/>
              <a:alpha val="62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46" name="AutoShape 19"/>
          <p:cNvSpPr>
            <a:spLocks noChangeArrowheads="1"/>
          </p:cNvSpPr>
          <p:nvPr/>
        </p:nvSpPr>
        <p:spPr bwMode="gray">
          <a:xfrm>
            <a:off x="3722185" y="5629988"/>
            <a:ext cx="1681475" cy="1008062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49" name="AutoShape 6"/>
          <p:cNvSpPr>
            <a:spLocks noChangeArrowheads="1"/>
          </p:cNvSpPr>
          <p:nvPr/>
        </p:nvSpPr>
        <p:spPr bwMode="gray">
          <a:xfrm>
            <a:off x="3722185" y="3410297"/>
            <a:ext cx="1681473" cy="1674887"/>
          </a:xfrm>
          <a:prstGeom prst="can">
            <a:avLst>
              <a:gd name="adj" fmla="val 18521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33" name="AutoShape 6"/>
          <p:cNvSpPr>
            <a:spLocks noChangeArrowheads="1"/>
          </p:cNvSpPr>
          <p:nvPr/>
        </p:nvSpPr>
        <p:spPr bwMode="gray">
          <a:xfrm>
            <a:off x="3722185" y="1676213"/>
            <a:ext cx="1681474" cy="1697999"/>
          </a:xfrm>
          <a:prstGeom prst="can">
            <a:avLst>
              <a:gd name="adj" fmla="val 18521"/>
            </a:avLst>
          </a:prstGeom>
          <a:gradFill flip="none" rotWithShape="1">
            <a:gsLst>
              <a:gs pos="0">
                <a:srgbClr val="27F98B">
                  <a:shade val="30000"/>
                  <a:satMod val="115000"/>
                </a:srgbClr>
              </a:gs>
              <a:gs pos="50000">
                <a:srgbClr val="27F98B">
                  <a:shade val="67500"/>
                  <a:satMod val="115000"/>
                </a:srgbClr>
              </a:gs>
              <a:gs pos="100000">
                <a:srgbClr val="27F98B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43" name="AutoShape 16"/>
          <p:cNvSpPr>
            <a:spLocks noChangeArrowheads="1"/>
          </p:cNvSpPr>
          <p:nvPr/>
        </p:nvSpPr>
        <p:spPr bwMode="gray">
          <a:xfrm>
            <a:off x="3722185" y="1092914"/>
            <a:ext cx="1681474" cy="601661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rgbClr val="256781"/>
              </a:gs>
              <a:gs pos="50000">
                <a:srgbClr val="44B9E8"/>
              </a:gs>
              <a:gs pos="100000">
                <a:srgbClr val="25678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223" name="Text Box 18"/>
          <p:cNvSpPr txBox="1">
            <a:spLocks noChangeArrowheads="1"/>
          </p:cNvSpPr>
          <p:nvPr/>
        </p:nvSpPr>
        <p:spPr bwMode="gray">
          <a:xfrm>
            <a:off x="3689816" y="1213311"/>
            <a:ext cx="1784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ood" dir="t"/>
            </a:scene3d>
            <a:sp3d contourW="3810">
              <a:bevelT w="31750" h="69850"/>
              <a:bevelB w="0" h="0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algn="ctr" eaLnBrk="0" hangingPunct="0"/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Итоги бюджета</a:t>
            </a:r>
            <a:endParaRPr lang="en-US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24" name="Text Box 7"/>
          <p:cNvSpPr txBox="1">
            <a:spLocks noChangeArrowheads="1"/>
          </p:cNvSpPr>
          <p:nvPr/>
        </p:nvSpPr>
        <p:spPr bwMode="gray">
          <a:xfrm>
            <a:off x="3839735" y="3663764"/>
            <a:ext cx="14463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Расходы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расчете на 1 человека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(руб./чел.):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22 217,2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225" name="Text Box 7"/>
          <p:cNvSpPr txBox="1">
            <a:spLocks noChangeArrowheads="1"/>
          </p:cNvSpPr>
          <p:nvPr/>
        </p:nvSpPr>
        <p:spPr bwMode="gray">
          <a:xfrm>
            <a:off x="3839735" y="1938557"/>
            <a:ext cx="1446376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</a:t>
            </a:r>
            <a:endParaRPr lang="ru-RU" sz="800" b="1" dirty="0" smtClean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расчете на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человека 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(руб./чел.):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23 248,8</a:t>
            </a:r>
            <a:endParaRPr lang="en-US" sz="1700" b="1" dirty="0">
              <a:solidFill>
                <a:prstClr val="black"/>
              </a:solidFill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8" name="Группа 203"/>
          <p:cNvGrpSpPr>
            <a:grpSpLocks/>
          </p:cNvGrpSpPr>
          <p:nvPr/>
        </p:nvGrpSpPr>
        <p:grpSpPr bwMode="auto">
          <a:xfrm>
            <a:off x="5511664" y="3738717"/>
            <a:ext cx="2493245" cy="643131"/>
            <a:chOff x="6131667" y="5539718"/>
            <a:chExt cx="2493088" cy="738815"/>
          </a:xfrm>
        </p:grpSpPr>
        <p:sp>
          <p:nvSpPr>
            <p:cNvPr id="205" name="Прямоугольник 204"/>
            <p:cNvSpPr/>
            <p:nvPr/>
          </p:nvSpPr>
          <p:spPr>
            <a:xfrm>
              <a:off x="6131668" y="5539718"/>
              <a:ext cx="2487438" cy="3680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Социальная политика </a:t>
              </a:r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6131667" y="5939264"/>
              <a:ext cx="1220498" cy="3356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32,4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08" name="Прямоугольник 207"/>
            <p:cNvSpPr/>
            <p:nvPr/>
          </p:nvSpPr>
          <p:spPr>
            <a:xfrm>
              <a:off x="7404402" y="5941659"/>
              <a:ext cx="1220353" cy="33687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32,4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208"/>
          <p:cNvGrpSpPr>
            <a:grpSpLocks/>
          </p:cNvGrpSpPr>
          <p:nvPr/>
        </p:nvGrpSpPr>
        <p:grpSpPr bwMode="auto">
          <a:xfrm>
            <a:off x="5511664" y="2214612"/>
            <a:ext cx="2493244" cy="712893"/>
            <a:chOff x="6184184" y="2838353"/>
            <a:chExt cx="2446515" cy="818955"/>
          </a:xfrm>
        </p:grpSpPr>
        <p:sp>
          <p:nvSpPr>
            <p:cNvPr id="210" name="Прямоугольник 209"/>
            <p:cNvSpPr/>
            <p:nvPr/>
          </p:nvSpPr>
          <p:spPr>
            <a:xfrm>
              <a:off x="6184184" y="2838353"/>
              <a:ext cx="2446515" cy="43528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Национальная экономика</a:t>
              </a:r>
              <a:endParaRPr lang="ru-RU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211" name="Прямоугольник 210"/>
            <p:cNvSpPr/>
            <p:nvPr/>
          </p:nvSpPr>
          <p:spPr>
            <a:xfrm>
              <a:off x="6184184" y="3313985"/>
              <a:ext cx="1197699" cy="34332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985,0</a:t>
              </a:r>
              <a:endParaRPr lang="ru-RU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7433143" y="3311366"/>
              <a:ext cx="1197556" cy="34594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152,6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213"/>
          <p:cNvGrpSpPr>
            <a:grpSpLocks/>
          </p:cNvGrpSpPr>
          <p:nvPr/>
        </p:nvGrpSpPr>
        <p:grpSpPr bwMode="auto">
          <a:xfrm>
            <a:off x="5506927" y="4406649"/>
            <a:ext cx="2504334" cy="574102"/>
            <a:chOff x="6127379" y="4406000"/>
            <a:chExt cx="2822608" cy="659513"/>
          </a:xfrm>
        </p:grpSpPr>
        <p:sp>
          <p:nvSpPr>
            <p:cNvPr id="215" name="Прямоугольник 214"/>
            <p:cNvSpPr/>
            <p:nvPr/>
          </p:nvSpPr>
          <p:spPr>
            <a:xfrm>
              <a:off x="6127379" y="4406000"/>
              <a:ext cx="2822608" cy="33626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Культура </a:t>
              </a:r>
              <a:endParaRPr lang="ru-RU" sz="14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16" name="Прямоугольник 215"/>
            <p:cNvSpPr/>
            <p:nvPr/>
          </p:nvSpPr>
          <p:spPr>
            <a:xfrm>
              <a:off x="6129877" y="4772432"/>
              <a:ext cx="1371840" cy="293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1 344,0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7567292" y="4773124"/>
              <a:ext cx="1382695" cy="29238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1 324,0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228"/>
          <p:cNvGrpSpPr>
            <a:grpSpLocks/>
          </p:cNvGrpSpPr>
          <p:nvPr/>
        </p:nvGrpSpPr>
        <p:grpSpPr bwMode="auto">
          <a:xfrm>
            <a:off x="5506926" y="5059159"/>
            <a:ext cx="2506670" cy="595697"/>
            <a:chOff x="6129102" y="2304080"/>
            <a:chExt cx="2828425" cy="684325"/>
          </a:xfrm>
        </p:grpSpPr>
        <p:sp>
          <p:nvSpPr>
            <p:cNvPr id="230" name="Прямоугольник 229"/>
            <p:cNvSpPr/>
            <p:nvPr/>
          </p:nvSpPr>
          <p:spPr>
            <a:xfrm>
              <a:off x="6129102" y="2304080"/>
              <a:ext cx="2828425" cy="3437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Другие сферы</a:t>
              </a: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6132685" y="2697414"/>
              <a:ext cx="1375888" cy="29098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5 424,3</a:t>
              </a:r>
              <a:endParaRPr lang="ru-RU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7543314" y="2697414"/>
              <a:ext cx="1384255" cy="29099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5 389,2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4" name="Заголовок 1"/>
          <p:cNvSpPr txBox="1">
            <a:spLocks/>
          </p:cNvSpPr>
          <p:nvPr/>
        </p:nvSpPr>
        <p:spPr bwMode="auto">
          <a:xfrm>
            <a:off x="1124223" y="1071377"/>
            <a:ext cx="2520950" cy="37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bevelT w="50800" h="508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бюджета </a:t>
            </a:r>
          </a:p>
          <a:p>
            <a:pPr algn="ctr">
              <a:defRPr/>
            </a:pPr>
            <a:endParaRPr lang="ru-RU" b="1" dirty="0">
              <a:solidFill>
                <a:srgbClr val="39639D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35" name="Заголовок 1"/>
          <p:cNvSpPr txBox="1">
            <a:spLocks/>
          </p:cNvSpPr>
          <p:nvPr/>
        </p:nvSpPr>
        <p:spPr bwMode="auto">
          <a:xfrm>
            <a:off x="5646234" y="1071951"/>
            <a:ext cx="2520950" cy="37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bevelT w="50800" h="50800"/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Расходы бюджета </a:t>
            </a:r>
          </a:p>
          <a:p>
            <a:pPr algn="ctr">
              <a:defRPr/>
            </a:pPr>
            <a:endParaRPr lang="ru-RU" b="1" dirty="0">
              <a:solidFill>
                <a:srgbClr val="39639D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40" name="Заголовок 1"/>
          <p:cNvSpPr txBox="1">
            <a:spLocks/>
          </p:cNvSpPr>
          <p:nvPr/>
        </p:nvSpPr>
        <p:spPr bwMode="auto">
          <a:xfrm>
            <a:off x="5403649" y="6334360"/>
            <a:ext cx="3878228" cy="40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1150" b="1" i="1" dirty="0">
              <a:solidFill>
                <a:srgbClr val="39639D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511664" y="2960462"/>
            <a:ext cx="2493244" cy="4312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5511664" y="3423270"/>
            <a:ext cx="1220575" cy="2892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7 341,4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787569" y="3423692"/>
            <a:ext cx="1217339" cy="2903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6 432,1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pic>
        <p:nvPicPr>
          <p:cNvPr id="69" name="Picture 5" descr="\\Server-fo-2\gsv\НГ 2012-13_поздравления\карта_обрез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58" y="5689715"/>
            <a:ext cx="1197918" cy="857299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95250" h="952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Прямоугольник 133"/>
          <p:cNvSpPr/>
          <p:nvPr/>
        </p:nvSpPr>
        <p:spPr bwMode="auto">
          <a:xfrm>
            <a:off x="5511665" y="1906131"/>
            <a:ext cx="1220575" cy="281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15 127,1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 bwMode="auto">
          <a:xfrm>
            <a:off x="5512841" y="1524509"/>
            <a:ext cx="1219399" cy="3571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Утверждено</a:t>
            </a:r>
            <a:endParaRPr lang="ru-RU" sz="13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 bwMode="auto">
          <a:xfrm>
            <a:off x="6784480" y="1908314"/>
            <a:ext cx="1220429" cy="2794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13 330,3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 bwMode="auto">
          <a:xfrm>
            <a:off x="6784480" y="1526041"/>
            <a:ext cx="1220429" cy="3502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Исполнено</a:t>
            </a:r>
            <a:endParaRPr lang="ru-RU" sz="1300" b="1" dirty="0">
              <a:solidFill>
                <a:prstClr val="black"/>
              </a:solidFill>
            </a:endParaRPr>
          </a:p>
        </p:txBody>
      </p:sp>
      <p:grpSp>
        <p:nvGrpSpPr>
          <p:cNvPr id="5" name="Группа 168"/>
          <p:cNvGrpSpPr>
            <a:grpSpLocks/>
          </p:cNvGrpSpPr>
          <p:nvPr/>
        </p:nvGrpSpPr>
        <p:grpSpPr bwMode="auto">
          <a:xfrm>
            <a:off x="1281875" y="3427138"/>
            <a:ext cx="2354021" cy="927127"/>
            <a:chOff x="713517" y="2050227"/>
            <a:chExt cx="2353873" cy="887552"/>
          </a:xfrm>
        </p:grpSpPr>
        <p:sp>
          <p:nvSpPr>
            <p:cNvPr id="170" name="Прямоугольник 169"/>
            <p:cNvSpPr/>
            <p:nvPr/>
          </p:nvSpPr>
          <p:spPr>
            <a:xfrm>
              <a:off x="713519" y="2050227"/>
              <a:ext cx="2353871" cy="576064"/>
            </a:xfrm>
            <a:prstGeom prst="rect">
              <a:avLst/>
            </a:prstGeom>
            <a:solidFill>
              <a:srgbClr val="27F98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Налог на </a:t>
              </a:r>
              <a:r>
                <a:rPr lang="ru-RU" sz="14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совокупный доход </a:t>
              </a:r>
              <a:endParaRPr lang="ru-RU" sz="14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171" name="Прямоугольник 170"/>
            <p:cNvSpPr/>
            <p:nvPr/>
          </p:nvSpPr>
          <p:spPr>
            <a:xfrm>
              <a:off x="713517" y="2649747"/>
              <a:ext cx="1128638" cy="2880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94,0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279696" y="2416638"/>
            <a:ext cx="2356200" cy="928815"/>
            <a:chOff x="956309" y="2416638"/>
            <a:chExt cx="2356200" cy="928815"/>
          </a:xfrm>
        </p:grpSpPr>
        <p:grpSp>
          <p:nvGrpSpPr>
            <p:cNvPr id="4" name="Группа 167"/>
            <p:cNvGrpSpPr>
              <a:grpSpLocks/>
            </p:cNvGrpSpPr>
            <p:nvPr/>
          </p:nvGrpSpPr>
          <p:grpSpPr bwMode="auto">
            <a:xfrm>
              <a:off x="956309" y="2416638"/>
              <a:ext cx="2354020" cy="928815"/>
              <a:chOff x="713519" y="2162981"/>
              <a:chExt cx="2353872" cy="889168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13520" y="2162981"/>
                <a:ext cx="2353871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13519" y="2764117"/>
                <a:ext cx="1130988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2 200,0</a:t>
                </a:r>
                <a:endParaRPr lang="ru-RU" sz="16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0" name="Прямоугольник 69"/>
            <p:cNvSpPr/>
            <p:nvPr/>
          </p:nvSpPr>
          <p:spPr bwMode="auto">
            <a:xfrm>
              <a:off x="2141665" y="3044578"/>
              <a:ext cx="1170844" cy="2917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2 027,8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 bwMode="auto">
          <a:xfrm>
            <a:off x="2460246" y="4056820"/>
            <a:ext cx="1174770" cy="3008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92,9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279695" y="4433763"/>
            <a:ext cx="2354021" cy="926781"/>
            <a:chOff x="1207688" y="4402799"/>
            <a:chExt cx="2354021" cy="926781"/>
          </a:xfrm>
        </p:grpSpPr>
        <p:grpSp>
          <p:nvGrpSpPr>
            <p:cNvPr id="6" name="Группа 172"/>
            <p:cNvGrpSpPr>
              <a:grpSpLocks/>
            </p:cNvGrpSpPr>
            <p:nvPr/>
          </p:nvGrpSpPr>
          <p:grpSpPr bwMode="auto">
            <a:xfrm>
              <a:off x="1207688" y="4402799"/>
              <a:ext cx="2354021" cy="926780"/>
              <a:chOff x="713519" y="1904122"/>
              <a:chExt cx="2353873" cy="887220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13519" y="1904122"/>
                <a:ext cx="2353873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Безвозмездные поступления от других бюджетов бюджетной системы РФ </a:t>
                </a:r>
                <a:endParaRPr lang="ru-RU" sz="12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19945" y="2503310"/>
                <a:ext cx="1122212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8 444,0</a:t>
                </a:r>
                <a:endParaRPr lang="ru-RU" sz="16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76" name="Прямоугольник 75"/>
            <p:cNvSpPr/>
            <p:nvPr/>
          </p:nvSpPr>
          <p:spPr bwMode="auto">
            <a:xfrm>
              <a:off x="2388239" y="5028705"/>
              <a:ext cx="1173470" cy="3008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8 390,7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286121" y="5451330"/>
            <a:ext cx="2347595" cy="667034"/>
            <a:chOff x="1214115" y="5420365"/>
            <a:chExt cx="2347594" cy="902625"/>
          </a:xfrm>
        </p:grpSpPr>
        <p:grpSp>
          <p:nvGrpSpPr>
            <p:cNvPr id="7" name="Группа 176"/>
            <p:cNvGrpSpPr>
              <a:grpSpLocks/>
            </p:cNvGrpSpPr>
            <p:nvPr/>
          </p:nvGrpSpPr>
          <p:grpSpPr bwMode="auto">
            <a:xfrm>
              <a:off x="1214115" y="5420365"/>
              <a:ext cx="2347594" cy="902625"/>
              <a:chOff x="719945" y="1798131"/>
              <a:chExt cx="2347446" cy="864096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719945" y="1798131"/>
                <a:ext cx="2347446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25623" y="2374195"/>
                <a:ext cx="111653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4 262,0</a:t>
                </a:r>
                <a:endParaRPr lang="ru-RU" sz="16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77" name="Прямоугольник 76"/>
            <p:cNvSpPr/>
            <p:nvPr/>
          </p:nvSpPr>
          <p:spPr bwMode="auto">
            <a:xfrm>
              <a:off x="2388239" y="6022115"/>
              <a:ext cx="1173470" cy="3008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3 437,9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139" name="Прямоугольник 138"/>
          <p:cNvSpPr/>
          <p:nvPr/>
        </p:nvSpPr>
        <p:spPr bwMode="auto">
          <a:xfrm>
            <a:off x="2465052" y="1675929"/>
            <a:ext cx="1168664" cy="30846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</a:t>
            </a:r>
            <a:endParaRPr 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рямоугольник 139"/>
          <p:cNvSpPr/>
          <p:nvPr/>
        </p:nvSpPr>
        <p:spPr bwMode="auto">
          <a:xfrm>
            <a:off x="1279696" y="1675929"/>
            <a:ext cx="1131059" cy="3008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</a:t>
            </a:r>
            <a:endParaRPr 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Прямоугольник 140"/>
          <p:cNvSpPr/>
          <p:nvPr/>
        </p:nvSpPr>
        <p:spPr bwMode="auto">
          <a:xfrm>
            <a:off x="2465052" y="2031144"/>
            <a:ext cx="1168664" cy="29470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13 949,3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1279696" y="2031144"/>
            <a:ext cx="1131059" cy="29470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15 000,0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40" name="Прямоугольник 150"/>
          <p:cNvSpPr>
            <a:spLocks noChangeArrowheads="1"/>
          </p:cNvSpPr>
          <p:nvPr/>
        </p:nvSpPr>
        <p:spPr bwMode="auto">
          <a:xfrm>
            <a:off x="3912874" y="5728448"/>
            <a:ext cx="1332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ru-RU" sz="15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889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Численность     </a:t>
            </a:r>
            <a:r>
              <a:rPr lang="ru-RU" sz="15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889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населения</a:t>
            </a:r>
          </a:p>
          <a:p>
            <a:pPr algn="ctr"/>
            <a:r>
              <a:rPr lang="ru-RU" sz="15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889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600 чел</a:t>
            </a:r>
            <a:endParaRPr lang="ru-RU" sz="15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889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2" y="4337111"/>
            <a:ext cx="1099397" cy="1099397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" y="5449827"/>
            <a:ext cx="1246370" cy="8309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7" y="3453429"/>
            <a:ext cx="960288" cy="9020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86" y="2312539"/>
            <a:ext cx="1513572" cy="10065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75" y="2202828"/>
            <a:ext cx="961363" cy="7491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38" y="4416737"/>
            <a:ext cx="639234" cy="669199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073" y="4974401"/>
            <a:ext cx="812719" cy="8127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85" y="3720542"/>
            <a:ext cx="1153556" cy="767680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482" y="5698368"/>
            <a:ext cx="851331" cy="5675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644" y="2994419"/>
            <a:ext cx="677028" cy="683868"/>
          </a:xfrm>
          <a:prstGeom prst="rect">
            <a:avLst/>
          </a:prstGeom>
        </p:spPr>
      </p:pic>
      <p:sp>
        <p:nvSpPr>
          <p:cNvPr id="81" name="AutoShape 16"/>
          <p:cNvSpPr>
            <a:spLocks noChangeArrowheads="1"/>
          </p:cNvSpPr>
          <p:nvPr/>
        </p:nvSpPr>
        <p:spPr bwMode="gray">
          <a:xfrm>
            <a:off x="3722180" y="5106156"/>
            <a:ext cx="1681474" cy="504466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rgbClr val="FFC000"/>
              </a:gs>
              <a:gs pos="50000">
                <a:srgbClr val="F3F763"/>
              </a:gs>
              <a:gs pos="100000">
                <a:srgbClr val="FFC0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gray">
          <a:xfrm>
            <a:off x="3696150" y="5068313"/>
            <a:ext cx="17335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Профицит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619,0 тыс.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руб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11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9311" y="110427"/>
            <a:ext cx="7056784" cy="576365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ФОРМИРОВАНИЕ  БЮДЖЕТА </a:t>
            </a: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ГОРОДСКОГО ПОСЕЛЕНИЯ ТУМАННЫЙ КОЛЬСКОГО </a:t>
            </a:r>
            <a:r>
              <a:rPr lang="ru-RU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РАЙОНА НА 2015 ГОД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3" name="Группа 235"/>
          <p:cNvGrpSpPr>
            <a:grpSpLocks/>
          </p:cNvGrpSpPr>
          <p:nvPr/>
        </p:nvGrpSpPr>
        <p:grpSpPr bwMode="auto">
          <a:xfrm>
            <a:off x="46099" y="765175"/>
            <a:ext cx="9144000" cy="6092825"/>
            <a:chOff x="0" y="908720"/>
            <a:chExt cx="9143425" cy="5832747"/>
          </a:xfrm>
        </p:grpSpPr>
        <p:sp>
          <p:nvSpPr>
            <p:cNvPr id="188" name="AutoShape 15"/>
            <p:cNvSpPr>
              <a:spLocks noChangeArrowheads="1"/>
            </p:cNvSpPr>
            <p:nvPr/>
          </p:nvSpPr>
          <p:spPr bwMode="gray">
            <a:xfrm>
              <a:off x="4499417" y="908819"/>
              <a:ext cx="4644008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chemeClr val="bg2">
                <a:lumMod val="75000"/>
                <a:alpha val="62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7827" y="5527198"/>
              <a:ext cx="2520791" cy="965032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280" y="3501390"/>
              <a:ext cx="2231885" cy="2094196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280" y="1844877"/>
              <a:ext cx="2231885" cy="1800888"/>
            </a:xfrm>
            <a:prstGeom prst="can">
              <a:avLst>
                <a:gd name="adj" fmla="val 18521"/>
              </a:avLst>
            </a:prstGeom>
            <a:gradFill flip="none" rotWithShape="1">
              <a:gsLst>
                <a:gs pos="0">
                  <a:srgbClr val="27F98B">
                    <a:shade val="30000"/>
                    <a:satMod val="115000"/>
                  </a:srgbClr>
                </a:gs>
                <a:gs pos="50000">
                  <a:srgbClr val="27F98B">
                    <a:shade val="67500"/>
                    <a:satMod val="115000"/>
                  </a:srgbClr>
                </a:gs>
                <a:gs pos="100000">
                  <a:srgbClr val="27F98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2" name="AutoShape 15"/>
            <p:cNvSpPr>
              <a:spLocks noChangeArrowheads="1"/>
            </p:cNvSpPr>
            <p:nvPr/>
          </p:nvSpPr>
          <p:spPr bwMode="gray">
            <a:xfrm>
              <a:off x="0" y="908720"/>
              <a:ext cx="3491880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rgbClr val="99FF99">
                <a:alpha val="26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276394" y="1183793"/>
              <a:ext cx="2592225" cy="575979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23" name="Text Box 18"/>
            <p:cNvSpPr txBox="1">
              <a:spLocks noChangeArrowheads="1"/>
            </p:cNvSpPr>
            <p:nvPr/>
          </p:nvSpPr>
          <p:spPr bwMode="gray">
            <a:xfrm>
              <a:off x="3704601" y="1268760"/>
              <a:ext cx="17792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4" name="Text Box 7"/>
            <p:cNvSpPr txBox="1">
              <a:spLocks noChangeArrowheads="1"/>
            </p:cNvSpPr>
            <p:nvPr/>
          </p:nvSpPr>
          <p:spPr bwMode="gray">
            <a:xfrm>
              <a:off x="3563888" y="401047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23 912,7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225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22 568,5</a:t>
              </a:r>
              <a:endParaRPr lang="en-US" b="1" dirty="0">
                <a:solidFill>
                  <a:prstClr val="black"/>
                </a:solidFill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4" name="Группа 167"/>
            <p:cNvGrpSpPr>
              <a:grpSpLocks/>
            </p:cNvGrpSpPr>
            <p:nvPr/>
          </p:nvGrpSpPr>
          <p:grpSpPr bwMode="auto">
            <a:xfrm>
              <a:off x="935088" y="1772816"/>
              <a:ext cx="2376264" cy="864096"/>
              <a:chOff x="755576" y="1484784"/>
              <a:chExt cx="2376264" cy="864096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55576" y="1484784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55576" y="2060848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2 310,0</a:t>
                </a: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Группа 168"/>
            <p:cNvGrpSpPr>
              <a:grpSpLocks/>
            </p:cNvGrpSpPr>
            <p:nvPr/>
          </p:nvGrpSpPr>
          <p:grpSpPr bwMode="auto">
            <a:xfrm>
              <a:off x="179377" y="1758401"/>
              <a:ext cx="3131975" cy="1958631"/>
              <a:chOff x="-135" y="390249"/>
              <a:chExt cx="3131975" cy="1958631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55576" y="1484784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</a:t>
                </a: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совокупный доход </a:t>
                </a:r>
                <a:endParaRPr lang="ru-RU" sz="14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55576" y="2060848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46,0</a:t>
                </a:r>
                <a:endParaRPr lang="ru-RU" sz="16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-135" y="390249"/>
                <a:ext cx="720080" cy="86409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Группа 172"/>
            <p:cNvGrpSpPr>
              <a:grpSpLocks/>
            </p:cNvGrpSpPr>
            <p:nvPr/>
          </p:nvGrpSpPr>
          <p:grpSpPr bwMode="auto">
            <a:xfrm>
              <a:off x="179512" y="3933056"/>
              <a:ext cx="3131840" cy="864096"/>
              <a:chOff x="0" y="1484784"/>
              <a:chExt cx="3131840" cy="864096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55576" y="1484784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Безвозмездные поступления от других бюджетов бюджетной системы РФ</a:t>
                </a:r>
                <a:endParaRPr lang="ru-RU" sz="14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55576" y="2060848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9 038,9</a:t>
                </a:r>
                <a:endParaRPr lang="ru-RU" sz="16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0" y="1484784"/>
                <a:ext cx="720080" cy="86409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Группа 176"/>
            <p:cNvGrpSpPr>
              <a:grpSpLocks/>
            </p:cNvGrpSpPr>
            <p:nvPr/>
          </p:nvGrpSpPr>
          <p:grpSpPr bwMode="auto">
            <a:xfrm>
              <a:off x="179512" y="5013176"/>
              <a:ext cx="3131840" cy="864096"/>
              <a:chOff x="0" y="1484784"/>
              <a:chExt cx="3131840" cy="864096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755576" y="1484784"/>
                <a:ext cx="2376264" cy="576064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55576" y="2060848"/>
                <a:ext cx="2376264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2 146,2</a:t>
                </a:r>
                <a:endParaRPr lang="ru-RU" sz="16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0" y="1484784"/>
                <a:ext cx="720080" cy="86409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Группа 203"/>
            <p:cNvGrpSpPr>
              <a:grpSpLocks/>
            </p:cNvGrpSpPr>
            <p:nvPr/>
          </p:nvGrpSpPr>
          <p:grpSpPr bwMode="auto">
            <a:xfrm>
              <a:off x="5934335" y="3093067"/>
              <a:ext cx="2376774" cy="755556"/>
              <a:chOff x="6617903" y="4854893"/>
              <a:chExt cx="2376774" cy="906669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18412" y="4854893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17903" y="5459629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6,0</a:t>
                </a:r>
                <a:endParaRPr lang="ru-RU" sz="16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08" name="Прямоугольник 207"/>
              <p:cNvSpPr/>
              <p:nvPr/>
            </p:nvSpPr>
            <p:spPr>
              <a:xfrm>
                <a:off x="7799477" y="5473530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0</a:t>
                </a: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Группа 208"/>
            <p:cNvGrpSpPr>
              <a:grpSpLocks/>
            </p:cNvGrpSpPr>
            <p:nvPr/>
          </p:nvGrpSpPr>
          <p:grpSpPr bwMode="auto">
            <a:xfrm>
              <a:off x="5940153" y="1532787"/>
              <a:ext cx="2383839" cy="754166"/>
              <a:chOff x="6623721" y="2032044"/>
              <a:chExt cx="2383839" cy="905000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23721" y="2032044"/>
                <a:ext cx="2376265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экономика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33089" y="2638551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1 739,5</a:t>
                </a:r>
                <a:endParaRPr lang="ru-RU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Прямоугольник 212"/>
              <p:cNvSpPr/>
              <p:nvPr/>
            </p:nvSpPr>
            <p:spPr>
              <a:xfrm>
                <a:off x="7812360" y="2649012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11,4</a:t>
                </a: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Группа 213"/>
            <p:cNvGrpSpPr>
              <a:grpSpLocks/>
            </p:cNvGrpSpPr>
            <p:nvPr/>
          </p:nvGrpSpPr>
          <p:grpSpPr bwMode="auto">
            <a:xfrm>
              <a:off x="5940152" y="3864845"/>
              <a:ext cx="2389256" cy="736162"/>
              <a:chOff x="6623720" y="3880004"/>
              <a:chExt cx="2389256" cy="883394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36712" y="3880004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 </a:t>
                </a:r>
                <a:endParaRPr lang="ru-RU" sz="14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23720" y="4464984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1 602,4</a:t>
                </a:r>
                <a:endParaRPr lang="ru-RU" sz="16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8" name="Прямоугольник 217"/>
              <p:cNvSpPr/>
              <p:nvPr/>
            </p:nvSpPr>
            <p:spPr>
              <a:xfrm>
                <a:off x="7812360" y="4475366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293,6</a:t>
                </a: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Группа 228"/>
            <p:cNvGrpSpPr>
              <a:grpSpLocks/>
            </p:cNvGrpSpPr>
            <p:nvPr/>
          </p:nvGrpSpPr>
          <p:grpSpPr bwMode="auto">
            <a:xfrm>
              <a:off x="5916260" y="4658528"/>
              <a:ext cx="2413148" cy="799406"/>
              <a:chOff x="6599828" y="1980908"/>
              <a:chExt cx="2413148" cy="959287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11344" y="1980908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599828" y="2652163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5 627,4</a:t>
                </a:r>
                <a:endParaRPr lang="ru-RU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Прямоугольник 232"/>
              <p:cNvSpPr/>
              <p:nvPr/>
            </p:nvSpPr>
            <p:spPr>
              <a:xfrm>
                <a:off x="7825352" y="2650728"/>
                <a:ext cx="1187624" cy="28946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123,2</a:t>
                </a: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77" y="1183793"/>
              <a:ext cx="2520791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13 541,1</a:t>
              </a:r>
              <a:endPara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051" y="1183793"/>
              <a:ext cx="2520791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rgbClr val="39639D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14 347,6</a:t>
              </a:r>
              <a:endPara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240" name="Прямоугольник 150"/>
            <p:cNvSpPr>
              <a:spLocks noChangeArrowheads="1"/>
            </p:cNvSpPr>
            <p:nvPr/>
          </p:nvSpPr>
          <p:spPr bwMode="auto">
            <a:xfrm>
              <a:off x="4139952" y="5802592"/>
              <a:ext cx="1656184" cy="70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600 чел</a:t>
              </a:r>
              <a:endParaRPr lang="ru-RU" sz="14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3" name="Группа 241"/>
          <p:cNvGrpSpPr>
            <a:grpSpLocks/>
          </p:cNvGrpSpPr>
          <p:nvPr/>
        </p:nvGrpSpPr>
        <p:grpSpPr bwMode="auto">
          <a:xfrm>
            <a:off x="5940425" y="6308725"/>
            <a:ext cx="2735263" cy="433388"/>
            <a:chOff x="5940152" y="6309320"/>
            <a:chExt cx="2736304" cy="432048"/>
          </a:xfrm>
        </p:grpSpPr>
        <p:sp>
          <p:nvSpPr>
            <p:cNvPr id="239" name="Прямоугольник 238"/>
            <p:cNvSpPr/>
            <p:nvPr/>
          </p:nvSpPr>
          <p:spPr>
            <a:xfrm>
              <a:off x="5940152" y="6309321"/>
              <a:ext cx="288032" cy="2160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prstClr val="black"/>
                </a:solidFill>
              </a:endParaRPr>
            </a:p>
          </p:txBody>
        </p:sp>
        <p:sp>
          <p:nvSpPr>
            <p:cNvPr id="240" name="Заголовок 1"/>
            <p:cNvSpPr txBox="1">
              <a:spLocks/>
            </p:cNvSpPr>
            <p:nvPr/>
          </p:nvSpPr>
          <p:spPr bwMode="auto">
            <a:xfrm>
              <a:off x="6156134" y="6309320"/>
              <a:ext cx="2520322" cy="373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1200" i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средства </a:t>
              </a:r>
              <a:r>
                <a:rPr lang="ru-RU" sz="1200" i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местного </a:t>
              </a:r>
              <a:r>
                <a:rPr lang="ru-RU" sz="1200" i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</a:t>
              </a:r>
            </a:p>
            <a:p>
              <a:pPr>
                <a:defRPr/>
              </a:pPr>
              <a:r>
                <a:rPr lang="ru-RU" sz="1200" b="1" i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средства  </a:t>
              </a:r>
              <a:r>
                <a:rPr lang="ru-RU" sz="1200" b="1" i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областного </a:t>
              </a:r>
              <a:r>
                <a:rPr lang="ru-RU" sz="1200" b="1" i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</a:t>
              </a:r>
              <a:endParaRPr lang="ru-RU" b="1" i="1" dirty="0">
                <a:solidFill>
                  <a:srgbClr val="39639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>
            <a:xfrm>
              <a:off x="5940152" y="6525344"/>
              <a:ext cx="288032" cy="2160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78" name="Прямоугольник 77"/>
          <p:cNvSpPr/>
          <p:nvPr/>
        </p:nvSpPr>
        <p:spPr>
          <a:xfrm>
            <a:off x="8390031" y="3046923"/>
            <a:ext cx="576064" cy="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388424" y="1460968"/>
            <a:ext cx="576064" cy="730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362774" y="2232815"/>
            <a:ext cx="576064" cy="730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388424" y="4653135"/>
            <a:ext cx="576064" cy="74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370222" y="5517232"/>
            <a:ext cx="576064" cy="74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61166" y="2795997"/>
            <a:ext cx="720080" cy="9027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986510" y="2232815"/>
            <a:ext cx="2376264" cy="5015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5981834" y="2731978"/>
            <a:ext cx="1188640" cy="2507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5 372,3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167574" y="2734321"/>
            <a:ext cx="1195200" cy="2507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3 707,9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1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390031" y="3885860"/>
            <a:ext cx="576064" cy="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69" name="Picture 5" descr="\\Server-fo-2\gsv\НГ 2012-13_поздравления\карта_обрез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079" y="5949280"/>
            <a:ext cx="859905" cy="63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689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0l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68A6EA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B9D0F3"/>
        </a:accent5>
        <a:accent6>
          <a:srgbClr val="00B98A"/>
        </a:accent6>
        <a:hlink>
          <a:srgbClr val="4173F1"/>
        </a:hlink>
        <a:folHlink>
          <a:srgbClr val="A982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cdb2004220l</Template>
  <TotalTime>3992</TotalTime>
  <Words>345</Words>
  <Application>Microsoft Office PowerPoint</Application>
  <PresentationFormat>Экран (4:3)</PresentationFormat>
  <Paragraphs>138</Paragraphs>
  <Slides>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cdb2004220l</vt:lpstr>
      <vt:lpstr>Image</vt:lpstr>
      <vt:lpstr>ОЦЕНКА БЮДЖЕТА ГОРОДСКОГО ПОСЕЛЕНИЯ ТУМАННЫЙ КОЛЬСКОГО РАЙОНА  ЗА 2013 ГОД</vt:lpstr>
      <vt:lpstr>ОЦЕНКА БЮДЖЕТА ГОРОДСКОГО ПОСЕЛЕНИЯ ТУМАННЫЙ КОЛЬСКОГО РАЙОНА  ЗА 2014 ГОД</vt:lpstr>
      <vt:lpstr>ФОРМИРОВАНИЕ  БЮДЖЕТА ГОРОДСКОГО ПОСЕЛЕНИЯ ТУМАННЫЙ КОЛЬСКОГО РАЙОНА НА 2015 ГОД</vt:lpstr>
    </vt:vector>
  </TitlesOfParts>
  <Company>Министерство финансов Мурманской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Бухгалтерия</cp:lastModifiedBy>
  <cp:revision>333</cp:revision>
  <cp:lastPrinted>2014-04-21T13:25:58Z</cp:lastPrinted>
  <dcterms:created xsi:type="dcterms:W3CDTF">2013-06-27T09:24:07Z</dcterms:created>
  <dcterms:modified xsi:type="dcterms:W3CDTF">2015-07-30T13:28:26Z</dcterms:modified>
</cp:coreProperties>
</file>