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1"/>
  </p:notesMasterIdLst>
  <p:sldIdLst>
    <p:sldId id="363" r:id="rId2"/>
    <p:sldId id="311" r:id="rId3"/>
    <p:sldId id="364" r:id="rId4"/>
    <p:sldId id="313" r:id="rId5"/>
    <p:sldId id="347" r:id="rId6"/>
    <p:sldId id="306" r:id="rId7"/>
    <p:sldId id="365" r:id="rId8"/>
    <p:sldId id="366" r:id="rId9"/>
    <p:sldId id="367" r:id="rId10"/>
    <p:sldId id="368" r:id="rId11"/>
    <p:sldId id="355" r:id="rId12"/>
    <p:sldId id="370" r:id="rId13"/>
    <p:sldId id="361" r:id="rId14"/>
    <p:sldId id="318" r:id="rId15"/>
    <p:sldId id="371" r:id="rId16"/>
    <p:sldId id="373" r:id="rId17"/>
    <p:sldId id="374" r:id="rId18"/>
    <p:sldId id="349" r:id="rId19"/>
    <p:sldId id="343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E6"/>
    <a:srgbClr val="FFC761"/>
    <a:srgbClr val="FAB0EC"/>
    <a:srgbClr val="FFB461"/>
    <a:srgbClr val="F8A968"/>
    <a:srgbClr val="FAC090"/>
    <a:srgbClr val="F2A4A7"/>
    <a:srgbClr val="F3F763"/>
    <a:srgbClr val="7DA0D0"/>
    <a:srgbClr val="A6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6" autoAdjust="0"/>
    <p:restoredTop sz="94693" autoAdjust="0"/>
  </p:normalViewPr>
  <p:slideViewPr>
    <p:cSldViewPr>
      <p:cViewPr>
        <p:scale>
          <a:sx n="77" d="100"/>
          <a:sy n="77" d="100"/>
        </p:scale>
        <p:origin x="-13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-fo-2\&#1101;&#1083;&#1077;&#1082;&#1090;&#1088;&#1086;&#1085;&#1085;&#1072;&#1103;%20&#1087;&#1086;&#1095;&#1090;&#1072;\_&#1053;&#1072;%20&#1086;&#1090;&#1087;&#1088;&#1072;&#1074;&#1082;&#1091;\&#1057;&#1077;&#1088;&#1075;&#1077;&#1081;%20&#1042;&#1083;&#1072;&#1076;&#1080;&#1084;&#1080;&#1088;&#1086;&#1074;&#1080;&#1095;\&#1055;&#1088;&#1086;&#1077;&#1082;&#1090;%20&#1041;&#1102;&#1076;&#1078;&#1077;&#1090;&#1072;_2016\budget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537953874715429"/>
          <c:w val="0.51705354593291286"/>
          <c:h val="0.717615731919590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Доходы от использования имущества, находящегося в государственной и муниципальной собственности  </c:v>
                </c:pt>
                <c:pt idx="5">
                  <c:v>Доходы от продажи материальных и нематериальных активов 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3323.6</c:v>
                </c:pt>
                <c:pt idx="1">
                  <c:v>648.1</c:v>
                </c:pt>
                <c:pt idx="2">
                  <c:v>35.799999999999997</c:v>
                </c:pt>
                <c:pt idx="3">
                  <c:v>107</c:v>
                </c:pt>
                <c:pt idx="4">
                  <c:v>2308.8000000000002</c:v>
                </c:pt>
                <c:pt idx="5">
                  <c:v>16.5</c:v>
                </c:pt>
                <c:pt idx="6">
                  <c:v>13505.7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 anchor="t"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 anchor="t"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 anchor="t"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 anchor="t"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 anchor="t"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 anchor="t"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 anchor="t"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528809471123961"/>
          <c:y val="2.7526366791497524E-2"/>
          <c:w val="0.43505117888645989"/>
          <c:h val="0.972473633208502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502308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502308"/>
                </a:solidFill>
              </a:rPr>
              <a:t>Распределение бюджетных ассигнований на реализацию муниципальной программы «Развитие образования в Кольском районе Мурманской области» в </a:t>
            </a:r>
            <a:r>
              <a:rPr lang="ru-RU" dirty="0" smtClean="0">
                <a:solidFill>
                  <a:srgbClr val="502308"/>
                </a:solidFill>
              </a:rPr>
              <a:t>201</a:t>
            </a:r>
            <a:r>
              <a:rPr lang="en-US" dirty="0" smtClean="0">
                <a:solidFill>
                  <a:srgbClr val="502308"/>
                </a:solidFill>
              </a:rPr>
              <a:t>6</a:t>
            </a:r>
            <a:r>
              <a:rPr lang="ru-RU" dirty="0" smtClean="0">
                <a:solidFill>
                  <a:srgbClr val="502308"/>
                </a:solidFill>
              </a:rPr>
              <a:t> </a:t>
            </a:r>
            <a:r>
              <a:rPr lang="ru-RU" dirty="0">
                <a:solidFill>
                  <a:srgbClr val="502308"/>
                </a:solidFill>
              </a:rPr>
              <a:t>году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184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88097677432393"/>
          <c:y val="0.19397273257509479"/>
          <c:w val="0.75905816616969291"/>
          <c:h val="0.70633784358077611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62013898097345E-3"/>
          <c:y val="0.29560782100687522"/>
          <c:w val="0.75979102680347355"/>
          <c:h val="0.43797316347308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7183.5</c:v>
                </c:pt>
                <c:pt idx="1">
                  <c:v>207.3</c:v>
                </c:pt>
                <c:pt idx="2">
                  <c:v>167</c:v>
                </c:pt>
                <c:pt idx="3">
                  <c:v>2242.5</c:v>
                </c:pt>
                <c:pt idx="4">
                  <c:v>5388</c:v>
                </c:pt>
                <c:pt idx="5">
                  <c:v>2296.1</c:v>
                </c:pt>
                <c:pt idx="6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5211605072554657"/>
          <c:y val="1.4108117055158294E-2"/>
          <c:w val="0.33866241564557342"/>
          <c:h val="0.957973178284756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7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1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9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9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903596A-4B21-4CA1-AE6D-1B70FD710AC2}" type="slidenum">
              <a:rPr lang="ru-RU" altLang="ru-RU" smtClean="0">
                <a:latin typeface="Calibri" pitchFamily="34" charset="0"/>
              </a:rPr>
              <a:pPr/>
              <a:t>13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5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880663" cy="331236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</a:t>
            </a:r>
            <a:r>
              <a:rPr lang="ru-RU" sz="3600" b="1" i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городского поселения Туманный </a:t>
            </a:r>
            <a:r>
              <a:rPr lang="ru-RU" sz="3600" b="1" i="1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Кольского района за 2020 год</a:t>
            </a:r>
            <a:r>
              <a:rPr lang="ru-RU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1052736"/>
            <a:ext cx="6770712" cy="1061864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504" y="1844824"/>
            <a:ext cx="8856984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6"/>
          <p:cNvSpPr txBox="1">
            <a:spLocks noChangeArrowheads="1"/>
          </p:cNvSpPr>
          <p:nvPr/>
        </p:nvSpPr>
        <p:spPr bwMode="auto">
          <a:xfrm>
            <a:off x="251520" y="5773857"/>
            <a:ext cx="504056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Всего собственных</a:t>
            </a:r>
          </a:p>
          <a:p>
            <a:pPr eaLnBrk="1" hangingPunct="1"/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доходов: </a:t>
            </a:r>
            <a:r>
              <a:rPr lang="en-US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charset="0"/>
              </a:rPr>
              <a:t>6 439,7 тыс. руб.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" charset="0"/>
            </a:endParaRPr>
          </a:p>
        </p:txBody>
      </p:sp>
      <p:sp>
        <p:nvSpPr>
          <p:cNvPr id="17414" name="Заголовок 1"/>
          <p:cNvSpPr txBox="1">
            <a:spLocks/>
          </p:cNvSpPr>
          <p:nvPr/>
        </p:nvSpPr>
        <p:spPr bwMode="auto">
          <a:xfrm>
            <a:off x="0" y="4763"/>
            <a:ext cx="9144000" cy="7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" charset="0"/>
              </a:rPr>
              <a:t>Поступления налоговых и неналоговых доходов в бюджет </a:t>
            </a:r>
            <a:r>
              <a:rPr lang="ru-RU" altLang="ru-RU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" charset="0"/>
              </a:rPr>
              <a:t>городского поселения Туманный Кольского </a:t>
            </a:r>
            <a:r>
              <a:rPr lang="ru-RU" altLang="ru-RU" b="1" dirty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" charset="0"/>
              </a:rPr>
              <a:t>района в </a:t>
            </a:r>
            <a:r>
              <a:rPr lang="ru-RU" altLang="ru-RU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" charset="0"/>
              </a:rPr>
              <a:t>2020 году, тыс. руб.</a:t>
            </a:r>
            <a:endParaRPr lang="ru-RU" altLang="ru-RU" b="1" dirty="0">
              <a:solidFill>
                <a:schemeClr val="tx1">
                  <a:lumMod val="95000"/>
                </a:schemeClr>
              </a:solidFill>
              <a:ea typeface="Arial Unicode MS" pitchFamily="34" charset="-128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40448433"/>
              </p:ext>
            </p:extLst>
          </p:nvPr>
        </p:nvGraphicFramePr>
        <p:xfrm>
          <a:off x="251520" y="1052736"/>
          <a:ext cx="8712968" cy="507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933901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 исполнении бюджета городского поселения Туманный Кольского района за 2020 год по расходам по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разделам и подразделам классификации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расходов, тыс. руб.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54078"/>
              </p:ext>
            </p:extLst>
          </p:nvPr>
        </p:nvGraphicFramePr>
        <p:xfrm>
          <a:off x="107503" y="764703"/>
          <a:ext cx="8928992" cy="6010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3"/>
                <a:gridCol w="1728192"/>
                <a:gridCol w="1008112"/>
                <a:gridCol w="936104"/>
                <a:gridCol w="958905"/>
                <a:gridCol w="1129326"/>
              </a:tblGrid>
              <a:tr h="813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Наименование показателя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Код расхода по бюджетной классификации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Утвержденные бюджетные назначения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Процент отклонения исполнения к плану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от утвержденного значения на 10% и более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/>
                </a:tc>
              </a:tr>
              <a:tr h="254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ctr"/>
                </a:tc>
              </a:tr>
              <a:tr h="2218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000 0100 00 0 00 00000 000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7 521 423,09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7 183 </a:t>
                      </a:r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463,344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6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000 0102 00 0 00 00000 000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1 767 386,65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1 767 386,65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000 0104 00 0 00 00000 000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2 937 892,74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2 767 233,09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000 0106 00 0 00 00000 000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165 233,00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165 233,00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Резервные 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000 0111 00 0 00 00000 000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Расходования средств не требовалось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</a:tr>
              <a:tr h="295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000 0113 00 0 00 00000 000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2 630 910,70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2 483 610,60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</a:tr>
              <a:tr h="2218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НАЦИОНАЛЬНАЯ ОБОРОНА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000 0200 00 0 00 00000 000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207 260,00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207 260,00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8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Мобилизационная и вневойсковая подготовка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000 0203 00 0 00 00000 000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207 260,00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207 260,00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000 0300 00 0 00 00000 000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178 965,33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166 965,33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5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000 0309 00 0 00 00000 000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178 965,33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166 965,33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9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 исполнении бюджета городского поселения Туманный Кольского района за 2020 год по расходам по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разделам и подразделам классификации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расходов, тыс. руб.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7195"/>
              </p:ext>
            </p:extLst>
          </p:nvPr>
        </p:nvGraphicFramePr>
        <p:xfrm>
          <a:off x="107504" y="836712"/>
          <a:ext cx="8928992" cy="590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3"/>
                <a:gridCol w="1728192"/>
                <a:gridCol w="1008112"/>
                <a:gridCol w="936104"/>
                <a:gridCol w="720079"/>
                <a:gridCol w="1368152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НАЦИОНАЛЬНАЯ ЭКОНОМИКА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000 0400 00 0 00 00000 000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5 372 131,26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2 242 502,42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8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Сельское хозяйство и рыболовство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000 0405 00 0 00 00000 000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20 520,00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Субвенция по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отлову и содержанию безнадзорных животных не расходовалась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</a:tr>
              <a:tr h="687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Дорожное хозяйство (дорожные фонды)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000 0409 00 0 00 00000 000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5 346 804,65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2 237 724,53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Оплата производится за фактически оказанные услуги</a:t>
                      </a:r>
                    </a:p>
                  </a:txBody>
                  <a:tcPr marL="9107" marR="9107" marT="9107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Связь и информатика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000 0410 00 0 00 00000 000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4 806,61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4 777,89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</a:tr>
              <a:tr h="189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ЖИЛИЩНО-КОММУНАЛЬНОЕ ХОЗЯЙСТВО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000 0500 00 0 00 00000 000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6 825 568,46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5 388 002,14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8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Жилищное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000 0501 00 0 00 00000 000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4 612 783,36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3 516 217,04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Оплата производится за фактически оказанные услуги</a:t>
                      </a:r>
                    </a:p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/>
                </a:tc>
              </a:tr>
              <a:tr h="261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Коммунальное хозяйство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000 0502 00 0 00 00000 000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1 197 800,00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856 800,00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Оплата производится за фактически оказанные услуги</a:t>
                      </a: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Благоустройство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000 0503 00 0 00 00000 000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960 910,10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960 910,10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000 0505 00 0 00 00000 000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54 075,00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54 075,00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ОХРАНА ОКРУЖАЮЩЕЙ СРЕДЫ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000 0600 00 0 00 00000 000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3 891 840,00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0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000 0603 00 0 00 00000 000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3 891 840,00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Из-за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пандемии подрядчик не смог завершить муниципальный контракт в 2020г, работы будут завершены в 2021г.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КУЛЬТУРА, КИНЕМАТОГРАФИЯ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000 0800 00 0 00 00000 000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2 296 122,00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2 296 122,00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62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Культура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000 0801 00 0 00 00000 000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2 296 122,00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2 296 122,00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СОЦИАЛЬНАЯ ПОЛИТИКА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000 1000 00 0 00 00000 000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60 744,93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60 744,93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34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Пенсионное обеспечение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000 1001 00 0 00 00000 000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60 744,93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60 744,93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7" marR="9107" marT="910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6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179512" y="764704"/>
          <a:ext cx="8666947" cy="144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6" name="TextBox 46"/>
          <p:cNvSpPr txBox="1">
            <a:spLocks noChangeArrowheads="1"/>
          </p:cNvSpPr>
          <p:nvPr/>
        </p:nvSpPr>
        <p:spPr bwMode="auto">
          <a:xfrm>
            <a:off x="305939" y="6165850"/>
            <a:ext cx="64263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Times New Roman" pitchFamily="18" charset="0"/>
              </a:rPr>
              <a:t>Всего расходов исполнено</a:t>
            </a:r>
            <a:r>
              <a:rPr lang="ru-RU" altLang="ru-RU" sz="2000" b="1" dirty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altLang="ru-RU" sz="2000" b="1" dirty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Times New Roman" pitchFamily="18" charset="0"/>
              </a:rPr>
              <a:t>17 545,10 тыс. руб.</a:t>
            </a:r>
            <a:endParaRPr lang="ru-RU" altLang="ru-RU" sz="2000" b="1" dirty="0">
              <a:solidFill>
                <a:schemeClr val="tx1">
                  <a:lumMod val="95000"/>
                </a:schemeClr>
              </a:solidFill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487" name="Заголовок 1"/>
          <p:cNvSpPr txBox="1">
            <a:spLocks/>
          </p:cNvSpPr>
          <p:nvPr/>
        </p:nvSpPr>
        <p:spPr bwMode="auto">
          <a:xfrm>
            <a:off x="0" y="4763"/>
            <a:ext cx="9144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" charset="0"/>
              </a:rPr>
              <a:t>Исполнение бюджета </a:t>
            </a:r>
            <a:r>
              <a:rPr lang="ru-RU" altLang="ru-RU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" charset="0"/>
              </a:rPr>
              <a:t>городского поселения Туманный </a:t>
            </a:r>
            <a:r>
              <a:rPr lang="ru-RU" altLang="ru-RU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" charset="0"/>
              </a:rPr>
              <a:t>Кольского района в 2020 году </a:t>
            </a:r>
            <a:r>
              <a:rPr lang="ru-RU" altLang="ru-RU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" charset="0"/>
              </a:rPr>
              <a:t>по </a:t>
            </a:r>
            <a:r>
              <a:rPr lang="ru-RU" altLang="ru-RU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" charset="0"/>
              </a:rPr>
              <a:t>разделам бюджетной </a:t>
            </a:r>
            <a:r>
              <a:rPr lang="ru-RU" altLang="ru-RU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" charset="0"/>
              </a:rPr>
              <a:t>классификации, тыс. руб. </a:t>
            </a:r>
            <a:endParaRPr lang="ru-RU" altLang="ru-RU" b="1" dirty="0">
              <a:solidFill>
                <a:schemeClr val="tx1">
                  <a:lumMod val="95000"/>
                </a:schemeClr>
              </a:solidFill>
              <a:ea typeface="Arial Unicode MS" pitchFamily="34" charset="-128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60835700"/>
              </p:ext>
            </p:extLst>
          </p:nvPr>
        </p:nvGraphicFramePr>
        <p:xfrm>
          <a:off x="107504" y="764704"/>
          <a:ext cx="8928992" cy="540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7411631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Туманный Кольского района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2020 год по расходам на реализации муниципальных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программ, тыс. руб.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57886"/>
              </p:ext>
            </p:extLst>
          </p:nvPr>
        </p:nvGraphicFramePr>
        <p:xfrm>
          <a:off x="107504" y="764707"/>
          <a:ext cx="8928991" cy="5929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1800200"/>
                <a:gridCol w="2088232"/>
                <a:gridCol w="1008111"/>
              </a:tblGrid>
              <a:tr h="90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муниципальной программы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нормативного правового акта, которым утверждена муниципальная программа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денежных средств запланированный на реализацию муниципальной программы на 2020 год (в случае действия программы в 2020 году) / объем фактически освоенных денежных средств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Процент </a:t>
                      </a: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исполнения программных мероприятий за 2020 год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315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Содержание, развитие и обслуживание сети автодорог общего пользования в </a:t>
                      </a:r>
                      <a:r>
                        <a:rPr lang="ru-RU" sz="9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г.п</a:t>
                      </a: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Туманный Кольского района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206 от 14.12.2018г.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4 946,8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2 051,3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41,5%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395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Ликвидация несанкционированных свалок на территории муниципального образования городское поселение Туманный</a:t>
                      </a:r>
                      <a:endParaRPr lang="ru-RU" sz="9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172 от 01.11.2018г.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3 891,8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0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0% 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555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3.Подготовка объектов и систем жизнеобеспечения на территории муниципального образования городское поселение Туманный Кольского района к работе в отопительный период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171 от 01.11.2018г.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539,0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539,0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315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4.Развитие культуры в муниципальном образовании городское поселение Туманный Кольского района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170 от 01.11.2018г.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2 296,1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2 296,1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315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Благоустройство в муниципальном образовании городское поселение Туманный Кольского района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178 от 15.11.2018г.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960,9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960,9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315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6.Развитие муниципального управления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179 от 15.11.2018г.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3 369,7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3 154,0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93,6%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315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7.Повышение эффективности бюджетных расходов городского поселения Туманный Кольского района</a:t>
                      </a:r>
                      <a:endParaRPr lang="ru-RU" sz="9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177 от 15.11.2018г.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–2 535,7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2 535,7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475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8.Обеспечение безопасности дорожного движения на территории муниципального образования городского поселения Туманный Кольского района</a:t>
                      </a:r>
                      <a:endParaRPr lang="ru-RU" sz="9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174 от 01.11.2018г.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400,0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205,0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51,3%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475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9.Капитальный ремонт общего имущества в многоквартирных домах муниципального образования городское поселение Туманный Кольского района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173 от 01.11.2018г.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3 214,4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3 214,4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475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 Осуществление мероприятий по отлову и содержанию животных без владельцев на территории муниципального образования городское поселение Туманный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168 от 01.11.2018г.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20,5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0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475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11.Оплата коммунальных услуг и услуг по содержанию имущества в части пустующих муниципальных помещений городского поселения Туманный Кольского района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169 от 01.11.2018г.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2 907,6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2 907,6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  <a:tr h="395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12.Профилактика правонарушений, противодействие терроризму и экстремизму на территории городского поселения Туманный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167 от 01.11.2018г.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51,6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51,6 тыс. руб.</a:t>
                      </a:r>
                      <a:endParaRPr lang="ru-RU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414" marR="2341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Туманный Кольского района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2020 год по расходам на реализации муниципальных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программ, тыс. руб.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98005"/>
              </p:ext>
            </p:extLst>
          </p:nvPr>
        </p:nvGraphicFramePr>
        <p:xfrm>
          <a:off x="107504" y="764705"/>
          <a:ext cx="8928992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1800200"/>
                <a:gridCol w="2088232"/>
                <a:gridCol w="1008112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муниципальной программы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нормативного правового акта, которым утверждена муниципальная программа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денежных средств запланированный на реализацию муниципальной программы на 2020 год (в случае действия программы в 2020 году) / объем фактически освоенных денежных средств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Процент </a:t>
                      </a:r>
                      <a:r>
                        <a:rPr lang="ru-RU" sz="9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исполнения программных мероприятий за 2020 год</a:t>
                      </a:r>
                      <a:endParaRPr lang="ru-RU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30630"/>
              </p:ext>
            </p:extLst>
          </p:nvPr>
        </p:nvGraphicFramePr>
        <p:xfrm>
          <a:off x="107504" y="2060848"/>
          <a:ext cx="8928992" cy="4248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1800200"/>
                <a:gridCol w="2088232"/>
                <a:gridCol w="1008112"/>
              </a:tblGrid>
              <a:tr h="1247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12.Профилактика правонарушений, противодействие терроризму и экстремизму на территории городского поселения Туманный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167 от 01.11.2018г.</a:t>
                      </a:r>
                      <a:endParaRPr lang="ru-RU" sz="1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51,6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51,6 тыс. руб.</a:t>
                      </a:r>
                      <a:endParaRPr lang="ru-RU" sz="1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47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13.Жилищно-коммунальное хозяйство в муниципальном образовании городское поселение Туманный Кольского района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205 от 14.12.2018г.</a:t>
                      </a:r>
                      <a:endParaRPr lang="ru-RU" sz="1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658,8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658,8 тыс. руб.</a:t>
                      </a:r>
                      <a:endParaRPr lang="ru-RU" sz="1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0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</a:tr>
              <a:tr h="1753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14.Обеспечение безопасности населения и выполнение мероприятий гражданской обороны на территории муниципального образования городского поселения Туманный Кольского района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Постановление администрации № 53 от 30.04.2019г.</a:t>
                      </a:r>
                      <a:endParaRPr lang="ru-RU" sz="1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2020 году – 56,4 тыс. рублей 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освоено – 56,4 тыс. руб.</a:t>
                      </a:r>
                      <a:endParaRPr lang="ru-RU" sz="1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821" marR="538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4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мероприятий по ремонту  дорог общего пользования местного значения  п. Туманный в 2020 году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доро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3185"/>
            <a:ext cx="8712968" cy="52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3528" y="1052736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43019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Выполнен ремонт дороги общего пользования местного значения, общей 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S=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648 м2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6866" y="3747485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4898" y="4005064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Выполнено бетонирование дороги к зданию МБУ Туманненская ООШ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мероприятий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проектам местных инициатив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 Туманный в 2020 году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24128" y="631851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12160" y="1009311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Приобретение и установка проекта «Зимняя сказка»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C:\Users\Admin\Desktop\новый г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4394"/>
            <a:ext cx="5380112" cy="387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JpB9xas_a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49423"/>
            <a:ext cx="4320480" cy="353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549189" y="4869160"/>
            <a:ext cx="2232248" cy="18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3195" y="5030596"/>
            <a:ext cx="2124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Установлена камера видеонаблюдения на объекте благоустройства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/>
          </p:cNvSpPr>
          <p:nvPr/>
        </p:nvSpPr>
        <p:spPr bwMode="auto">
          <a:xfrm>
            <a:off x="0" y="8022"/>
            <a:ext cx="9144000" cy="10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rebuchet MS" panose="020B0603020202020204" pitchFamily="34" charset="0"/>
              </a:rPr>
              <a:t>Сведения об объеме муниципального долга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Trebuchet MS" panose="020B0603020202020204" pitchFamily="34" charset="0"/>
              </a:rPr>
              <a:t>городского поселения Туманный Кольского района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Trebuchet MS" panose="020B0603020202020204" pitchFamily="34" charset="0"/>
              </a:rPr>
              <a:t>по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rebuchet MS" panose="020B0603020202020204" pitchFamily="34" charset="0"/>
              </a:rPr>
              <a:t>состоянию на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Trebuchet MS" panose="020B0603020202020204" pitchFamily="34" charset="0"/>
              </a:rPr>
              <a:t>01.01.2020г.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rebuchet MS" panose="020B0603020202020204" pitchFamily="34" charset="0"/>
              </a:rPr>
              <a:t>и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Trebuchet MS" panose="020B0603020202020204" pitchFamily="34" charset="0"/>
              </a:rPr>
              <a:t>01.01.2021г.</a:t>
            </a:r>
            <a:endParaRPr lang="ru-RU" b="1" dirty="0">
              <a:solidFill>
                <a:schemeClr val="tx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57632"/>
              </p:ext>
            </p:extLst>
          </p:nvPr>
        </p:nvGraphicFramePr>
        <p:xfrm>
          <a:off x="107503" y="908718"/>
          <a:ext cx="8928993" cy="5184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0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3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94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81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8262"/>
                <a:gridCol w="805073"/>
                <a:gridCol w="878262"/>
                <a:gridCol w="1042217"/>
                <a:gridCol w="78817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35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</a:t>
                      </a:r>
                      <a:r>
                        <a:rPr lang="ru-RU" sz="1000" u="none" strike="noStrike" dirty="0" err="1">
                          <a:effectLst/>
                        </a:rPr>
                        <a:t>п.п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заемщика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бюджета, кредитной организации, предоставивших заимствования (кредитор)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№, дата договора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Задолженность на </a:t>
                      </a:r>
                      <a:r>
                        <a:rPr lang="ru-RU" sz="1000" u="none" strike="noStrike" dirty="0" smtClean="0">
                          <a:effectLst/>
                        </a:rPr>
                        <a:t>01.01.2020г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Задолженность на </a:t>
                      </a:r>
                      <a:r>
                        <a:rPr lang="ru-RU" sz="1000" u="none" strike="noStrike" dirty="0" smtClean="0">
                          <a:effectLst/>
                        </a:rPr>
                        <a:t>01.01.2021г</a:t>
                      </a:r>
                      <a:r>
                        <a:rPr lang="ru-RU" sz="1000" u="none" strike="noStrike" dirty="0">
                          <a:effectLst/>
                        </a:rPr>
                        <a:t>.  (основной долг)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Задолженность на </a:t>
                      </a:r>
                      <a:r>
                        <a:rPr lang="ru-RU" sz="1000" u="none" strike="noStrike" dirty="0" smtClean="0">
                          <a:effectLst/>
                        </a:rPr>
                        <a:t>01.01.2021г</a:t>
                      </a:r>
                      <a:r>
                        <a:rPr lang="ru-RU" sz="1000" u="none" strike="noStrike" dirty="0">
                          <a:effectLst/>
                        </a:rPr>
                        <a:t>.  (проценты)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Всего муниципальный долг на </a:t>
                      </a:r>
                      <a:r>
                        <a:rPr lang="ru-RU" sz="1000" u="none" strike="noStrike" dirty="0" smtClean="0">
                          <a:effectLst/>
                        </a:rPr>
                        <a:t>01.01.2021г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Цель заимствований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Дата окончательных расчетов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38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1. Бюджетные кредиты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3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ИТОГО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Х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Х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Х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38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2. Муниципальные гарантии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7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3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ИТОГО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Х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Х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Х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3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Х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Х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Х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2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43608" y="1628800"/>
            <a:ext cx="742297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en-US" sz="4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92494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Контактная информация: </a:t>
            </a:r>
          </a:p>
          <a:p>
            <a:pPr algn="ctr"/>
            <a:r>
              <a:rPr lang="ru-RU" b="1" i="1" dirty="0" smtClean="0"/>
              <a:t>Администрация </a:t>
            </a:r>
            <a:r>
              <a:rPr lang="ru-RU" b="1" i="1" dirty="0" err="1" smtClean="0"/>
              <a:t>г.п</a:t>
            </a:r>
            <a:r>
              <a:rPr lang="ru-RU" b="1" i="1" dirty="0" smtClean="0"/>
              <a:t>. </a:t>
            </a:r>
            <a:r>
              <a:rPr lang="ru-RU" b="1" i="1" dirty="0" smtClean="0"/>
              <a:t>Туманный Кольского района</a:t>
            </a:r>
            <a:endParaRPr lang="ru-RU" b="1" i="1" dirty="0" smtClean="0"/>
          </a:p>
          <a:p>
            <a:pPr algn="ctr"/>
            <a:r>
              <a:rPr lang="ru-RU" b="1" i="1" dirty="0" smtClean="0"/>
              <a:t>Адрес : 184 </a:t>
            </a:r>
            <a:r>
              <a:rPr lang="ru-RU" b="1" i="1" dirty="0" smtClean="0"/>
              <a:t>375,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пгт</a:t>
            </a:r>
            <a:r>
              <a:rPr lang="ru-RU" b="1" i="1" dirty="0" smtClean="0"/>
              <a:t>. </a:t>
            </a:r>
            <a:r>
              <a:rPr lang="ru-RU" b="1" i="1" dirty="0" smtClean="0"/>
              <a:t>Туманный</a:t>
            </a:r>
            <a:r>
              <a:rPr lang="ru-RU" b="1" i="1" dirty="0" smtClean="0"/>
              <a:t>, </a:t>
            </a:r>
            <a:r>
              <a:rPr lang="ru-RU" b="1" i="1" dirty="0" smtClean="0"/>
              <a:t>ул. </a:t>
            </a:r>
            <a:r>
              <a:rPr lang="ru-RU" b="1" i="1" dirty="0" smtClean="0"/>
              <a:t>Энергетиков</a:t>
            </a:r>
            <a:r>
              <a:rPr lang="ru-RU" b="1" i="1" dirty="0" smtClean="0"/>
              <a:t>, </a:t>
            </a:r>
            <a:r>
              <a:rPr lang="ru-RU" b="1" i="1" dirty="0"/>
              <a:t>д. </a:t>
            </a:r>
            <a:r>
              <a:rPr lang="ru-RU" b="1" i="1" dirty="0" smtClean="0"/>
              <a:t>2а</a:t>
            </a:r>
            <a:r>
              <a:rPr lang="ru-RU" b="1" i="1" dirty="0" smtClean="0"/>
              <a:t>,</a:t>
            </a:r>
            <a:endParaRPr lang="ru-RU" b="1" i="1" dirty="0" smtClean="0"/>
          </a:p>
          <a:p>
            <a:pPr algn="ctr"/>
            <a:r>
              <a:rPr lang="ru-RU" b="1" i="1" dirty="0" smtClean="0"/>
              <a:t>Тел</a:t>
            </a:r>
            <a:r>
              <a:rPr lang="ru-RU" b="1" i="1" dirty="0"/>
              <a:t>. 8 (81553) </a:t>
            </a:r>
            <a:r>
              <a:rPr lang="ru-RU" b="1" i="1" dirty="0" smtClean="0"/>
              <a:t>43246, 8(81553)43284</a:t>
            </a:r>
            <a:endParaRPr lang="ru-RU" b="1" i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" descr="http://transporter.kiev.ua/wp-content/uploads/2015/03/dictionary.png.pagespeed.ce_.yrvjW_iKe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18" y="-12888"/>
            <a:ext cx="1450914" cy="14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Словарь терминов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107504" y="958498"/>
            <a:ext cx="8925046" cy="598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план доходов и расходов на определенный период.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Бюджетная система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совокупность всех бюджетов в Российской Федерации: федерального, региональных, местных, государственных внебюджетных фондов. </a:t>
            </a:r>
            <a:r>
              <a:rPr lang="ru-RU" alt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Публично-правовое </a:t>
            </a: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</a:t>
            </a:r>
            <a:r>
              <a:rPr lang="ru-RU" altLang="ru-RU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Российская Федерация (федеральное государство) в целом; – Субъекты РФ – республики, края, области, города федерального подчинения, автономные области, 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автономные округа; – Муниципальные образования.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процесс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Бюджетные ассигнования </a:t>
            </a:r>
            <a:r>
              <a:rPr lang="ru-RU" altLang="ru-RU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кредит </a:t>
            </a:r>
            <a:r>
              <a:rPr lang="ru-RU" altLang="ru-RU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поступающие от населения, организаций, учреждений в бюджет денежные средства в виде: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налогов;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неналоговых поступлений (пошлины, доходы от продажи имущества, штрафы и т.п.);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безвозмездных поступлений;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 финансирования дефицита бюджета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средства, привлекаемые в бюджет для покрытия дефицита (кредиты банков, кредиты от других уровней бюджетов, ценные бумаги, иные источники</a:t>
            </a: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21148"/>
            <a:ext cx="781236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" descr="http://transporter.kiev.ua/wp-content/uploads/2015/03/dictionary.png.pagespeed.ce_.yrvjW_iKe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18" y="-12888"/>
            <a:ext cx="1450914" cy="14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Словарь терминов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0" y="958498"/>
            <a:ext cx="9032550" cy="601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бюджета</a:t>
            </a:r>
            <a:r>
              <a:rPr lang="ru-RU" altLang="ru-RU" sz="1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Расходное обязательство  </a:t>
            </a:r>
            <a:r>
              <a:rPr lang="ru-RU" altLang="ru-RU" sz="1400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обязанность выплатить денежные средства из соответствующего бюджета.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Дефицит бюджета</a:t>
            </a:r>
            <a:r>
              <a:rPr lang="ru-RU" altLang="ru-RU" sz="1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превышение расходов бюджета над его доходами.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Профицит бюджета</a:t>
            </a:r>
            <a:r>
              <a:rPr lang="ru-RU" altLang="ru-RU" sz="1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превышение доходов бюджета над его расходами.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трансферты</a:t>
            </a:r>
            <a:r>
              <a:rPr lang="ru-RU" altLang="ru-RU" sz="1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денежные средства, перечисляемые из одного бюджета бюджетной системы Российской Федерации другому бюджету.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Дотации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Субвенции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публично-правовым образованиям полномочий.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Субсидии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условиях долевого софинансирования расходов других бюджетов.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Государственная программа</a:t>
            </a:r>
            <a:r>
              <a:rPr lang="ru-RU" altLang="ru-RU" sz="1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задание</a:t>
            </a:r>
            <a:r>
              <a:rPr lang="ru-RU" altLang="ru-RU" sz="1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документ, содержащий требования к составу, качеству, объему, условиям, порядку и результатам оказания государственных (муниципальных) услуг (выполнения работ)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Государственные (муниципальные) услуги (работы)</a:t>
            </a:r>
            <a:r>
              <a:rPr lang="ru-RU" altLang="ru-RU" sz="1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услуги (работы), оказываемые (выполняемые) органами государственной власти (органами местного самоуправления), государственными (муниципальными) учреждениями.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Государственный долг</a:t>
            </a:r>
            <a:r>
              <a:rPr lang="ru-RU" altLang="ru-RU" sz="1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обязательства публично-правового образования по полученным кредитам, выпущенным ценным бумагам, предоставленным гарантиям перед третьими лицами</a:t>
            </a:r>
            <a:r>
              <a:rPr lang="ru-RU" altLang="ru-RU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21148"/>
            <a:ext cx="7812360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306"/>
            <a:ext cx="9144000" cy="6511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городского поселения Туманный Кольского района за 2020 год, тыс. руб.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6012160" y="1250674"/>
            <a:ext cx="2701848" cy="37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bevelT w="50800" h="5080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Расходы 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бюджета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733303" y="1168112"/>
            <a:ext cx="2701848" cy="5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bevelT w="50800" h="5080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Доходы бюджета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56159" y="4514305"/>
            <a:ext cx="1592823" cy="3008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Утверждено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963330" y="4506711"/>
            <a:ext cx="1494809" cy="3084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Исполнено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79040" y="4815180"/>
            <a:ext cx="1547059" cy="2738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24 390,8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963061" y="4853801"/>
            <a:ext cx="1486169" cy="2352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19 945,4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gray">
          <a:xfrm>
            <a:off x="3904480" y="5262798"/>
            <a:ext cx="1733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ea typeface="Arial Unicode MS" pitchFamily="34" charset="-128"/>
                <a:cs typeface="Arial Unicode MS" pitchFamily="34" charset="-128"/>
              </a:rPr>
              <a:t>Профицит:</a:t>
            </a:r>
            <a:endParaRPr lang="ru-RU" altLang="ru-RU" dirty="0"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/>
            <a:r>
              <a:rPr lang="ru-RU" altLang="ru-RU" b="1" dirty="0" smtClean="0">
                <a:ea typeface="Arial Unicode MS" pitchFamily="34" charset="-128"/>
                <a:cs typeface="Arial Unicode MS" pitchFamily="34" charset="-128"/>
              </a:rPr>
              <a:t>2 400,3</a:t>
            </a:r>
            <a:endParaRPr lang="ru-RU" altLang="ru-RU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348037" y="4498924"/>
            <a:ext cx="1561021" cy="3564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rebuchet MS" panose="020B0603020202020204" pitchFamily="34" charset="0"/>
                <a:ea typeface="Arial Unicode MS" pitchFamily="34" charset="-128"/>
                <a:cs typeface="Arial" panose="020B0604020202020204" pitchFamily="34" charset="0"/>
              </a:rPr>
              <a:t>Исполнено</a:t>
            </a:r>
            <a:endParaRPr lang="ru-RU" sz="1600" b="1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7399159" y="4886056"/>
            <a:ext cx="1509900" cy="2794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17 545,1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51" y="1791377"/>
            <a:ext cx="2672208" cy="199006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 bwMode="auto">
          <a:xfrm>
            <a:off x="5803704" y="4514305"/>
            <a:ext cx="1592823" cy="3501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Утверждено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803704" y="4855400"/>
            <a:ext cx="1610454" cy="2947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26 354,0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2170131">
            <a:off x="6254475" y="2169433"/>
            <a:ext cx="2088232" cy="1588521"/>
          </a:xfrm>
          <a:prstGeom prst="notched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 rot="8724060">
            <a:off x="1139313" y="2128353"/>
            <a:ext cx="2088232" cy="1588521"/>
          </a:xfrm>
          <a:prstGeom prst="notched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Shape 15"/>
          <p:cNvSpPr>
            <a:spLocks noChangeArrowheads="1"/>
          </p:cNvSpPr>
          <p:nvPr/>
        </p:nvSpPr>
        <p:spPr bwMode="gray">
          <a:xfrm>
            <a:off x="5641032" y="601162"/>
            <a:ext cx="3491880" cy="6092825"/>
          </a:xfrm>
          <a:prstGeom prst="rightArrow">
            <a:avLst>
              <a:gd name="adj1" fmla="val 78678"/>
              <a:gd name="adj2" fmla="val 20961"/>
            </a:avLst>
          </a:prstGeom>
          <a:solidFill>
            <a:srgbClr val="99FF99">
              <a:alpha val="26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731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городского поселения Туманный Кольского района  за 2020 год, в тыс. руб.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gray">
          <a:xfrm>
            <a:off x="19377" y="833931"/>
            <a:ext cx="3491880" cy="6092825"/>
          </a:xfrm>
          <a:prstGeom prst="rightArrow">
            <a:avLst>
              <a:gd name="adj1" fmla="val 78678"/>
              <a:gd name="adj2" fmla="val 20961"/>
            </a:avLst>
          </a:prstGeom>
          <a:solidFill>
            <a:srgbClr val="99FF99">
              <a:alpha val="26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47" name="Группа 167"/>
          <p:cNvGrpSpPr>
            <a:grpSpLocks/>
          </p:cNvGrpSpPr>
          <p:nvPr/>
        </p:nvGrpSpPr>
        <p:grpSpPr bwMode="auto">
          <a:xfrm>
            <a:off x="323528" y="1361530"/>
            <a:ext cx="3429624" cy="840092"/>
            <a:chOff x="720079" y="1177182"/>
            <a:chExt cx="2834184" cy="804218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727451" y="1177182"/>
              <a:ext cx="2826812" cy="508003"/>
            </a:xfrm>
            <a:prstGeom prst="rect">
              <a:avLst/>
            </a:prstGeom>
            <a:solidFill>
              <a:srgbClr val="27F9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Налог на доходы ф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изических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лиц 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720079" y="1701245"/>
              <a:ext cx="2834184" cy="2801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3 323,6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Группа 168"/>
          <p:cNvGrpSpPr>
            <a:grpSpLocks/>
          </p:cNvGrpSpPr>
          <p:nvPr/>
        </p:nvGrpSpPr>
        <p:grpSpPr bwMode="auto">
          <a:xfrm>
            <a:off x="345441" y="3013325"/>
            <a:ext cx="3425300" cy="1115919"/>
            <a:chOff x="732071" y="1683747"/>
            <a:chExt cx="2822191" cy="1068268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732071" y="1683747"/>
              <a:ext cx="2799471" cy="447402"/>
            </a:xfrm>
            <a:prstGeom prst="rect">
              <a:avLst/>
            </a:prstGeom>
            <a:solidFill>
              <a:srgbClr val="27F9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Налоги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совокупный доход 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735859" y="2456891"/>
              <a:ext cx="2818403" cy="2951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3 596,6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49" name="Группа 172"/>
          <p:cNvGrpSpPr>
            <a:grpSpLocks/>
          </p:cNvGrpSpPr>
          <p:nvPr/>
        </p:nvGrpSpPr>
        <p:grpSpPr bwMode="auto">
          <a:xfrm>
            <a:off x="348345" y="4186826"/>
            <a:ext cx="3458149" cy="1657594"/>
            <a:chOff x="720079" y="1957262"/>
            <a:chExt cx="2857300" cy="1451273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745810" y="2930892"/>
              <a:ext cx="2831569" cy="477643"/>
            </a:xfrm>
            <a:prstGeom prst="rect">
              <a:avLst/>
            </a:prstGeom>
            <a:solidFill>
              <a:srgbClr val="27F9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Безвозмездные поступления от других бюджетов бюджетной системы РФ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720079" y="1957262"/>
              <a:ext cx="2831569" cy="2880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107,0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50" name="Группа 176"/>
          <p:cNvGrpSpPr>
            <a:grpSpLocks/>
          </p:cNvGrpSpPr>
          <p:nvPr/>
        </p:nvGrpSpPr>
        <p:grpSpPr bwMode="auto">
          <a:xfrm>
            <a:off x="369845" y="3875586"/>
            <a:ext cx="3400896" cy="1423286"/>
            <a:chOff x="735859" y="605593"/>
            <a:chExt cx="2818404" cy="1362509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737827" y="605593"/>
              <a:ext cx="2813821" cy="271550"/>
            </a:xfrm>
            <a:prstGeom prst="rect">
              <a:avLst/>
            </a:prstGeom>
            <a:solidFill>
              <a:srgbClr val="27F98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Налог на имущество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735859" y="1746739"/>
              <a:ext cx="2818404" cy="2213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54 009,0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51" name="Группа 203"/>
          <p:cNvGrpSpPr>
            <a:grpSpLocks/>
          </p:cNvGrpSpPr>
          <p:nvPr/>
        </p:nvGrpSpPr>
        <p:grpSpPr bwMode="auto">
          <a:xfrm>
            <a:off x="5455471" y="2198065"/>
            <a:ext cx="3509016" cy="752201"/>
            <a:chOff x="6121061" y="3862438"/>
            <a:chExt cx="2898272" cy="864096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127697" y="4438501"/>
              <a:ext cx="1440028" cy="2880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207,3</a:t>
              </a:r>
              <a:endPara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567725" y="4448094"/>
              <a:ext cx="1451608" cy="2784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-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121061" y="3862438"/>
              <a:ext cx="2888091" cy="5587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Национальная оборона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52" name="Группа 208"/>
          <p:cNvGrpSpPr>
            <a:grpSpLocks/>
          </p:cNvGrpSpPr>
          <p:nvPr/>
        </p:nvGrpSpPr>
        <p:grpSpPr bwMode="auto">
          <a:xfrm>
            <a:off x="5455473" y="1421486"/>
            <a:ext cx="3509015" cy="760892"/>
            <a:chOff x="6119664" y="2019833"/>
            <a:chExt cx="2888169" cy="874081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119664" y="2019833"/>
              <a:ext cx="2880056" cy="5760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Общегосударственные вопросы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119664" y="2605881"/>
              <a:ext cx="1440028" cy="2880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4,0</a:t>
              </a:r>
              <a:endPara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1" name="Прямоугольник 70"/>
            <p:cNvSpPr>
              <a:spLocks/>
            </p:cNvSpPr>
            <p:nvPr/>
          </p:nvSpPr>
          <p:spPr>
            <a:xfrm>
              <a:off x="7567542" y="2595896"/>
              <a:ext cx="1440291" cy="28803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7 183,5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53" name="Группа 213"/>
          <p:cNvGrpSpPr>
            <a:grpSpLocks/>
          </p:cNvGrpSpPr>
          <p:nvPr/>
        </p:nvGrpSpPr>
        <p:grpSpPr bwMode="auto">
          <a:xfrm>
            <a:off x="5455472" y="2950265"/>
            <a:ext cx="3509015" cy="752201"/>
            <a:chOff x="6119664" y="2825520"/>
            <a:chExt cx="2899668" cy="86409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6119664" y="2825520"/>
              <a:ext cx="2897521" cy="5760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Национальная экономика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119664" y="3401582"/>
              <a:ext cx="1440028" cy="2880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1 411,1</a:t>
              </a:r>
              <a:endPara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559691" y="3401584"/>
              <a:ext cx="1459641" cy="2880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2 242,5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55" name="Группа 223"/>
          <p:cNvGrpSpPr>
            <a:grpSpLocks/>
          </p:cNvGrpSpPr>
          <p:nvPr/>
        </p:nvGrpSpPr>
        <p:grpSpPr bwMode="auto">
          <a:xfrm>
            <a:off x="5423501" y="4512663"/>
            <a:ext cx="3518535" cy="773101"/>
            <a:chOff x="6127697" y="2674384"/>
            <a:chExt cx="2889488" cy="888106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127697" y="2674384"/>
              <a:ext cx="2889488" cy="57479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Культура</a:t>
              </a:r>
              <a:r>
                <a:rPr lang="ru-RU" sz="13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, </a:t>
              </a:r>
              <a:r>
                <a:rPr lang="ru-RU" sz="1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кинематография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127697" y="3274458"/>
              <a:ext cx="1431992" cy="2880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777,1</a:t>
              </a:r>
              <a:endPara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7559689" y="3274458"/>
              <a:ext cx="1449300" cy="2880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2 296,1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56" name="Группа 228"/>
          <p:cNvGrpSpPr>
            <a:grpSpLocks/>
          </p:cNvGrpSpPr>
          <p:nvPr/>
        </p:nvGrpSpPr>
        <p:grpSpPr bwMode="auto">
          <a:xfrm>
            <a:off x="5436095" y="5268340"/>
            <a:ext cx="3508634" cy="765499"/>
            <a:chOff x="6127695" y="2636912"/>
            <a:chExt cx="2889490" cy="879373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127697" y="2636912"/>
              <a:ext cx="2889488" cy="5760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Другие сферы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127695" y="3228252"/>
              <a:ext cx="1431993" cy="2880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-</a:t>
              </a:r>
              <a:endPara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559689" y="3228252"/>
              <a:ext cx="1457496" cy="28803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227,6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 bwMode="auto">
          <a:xfrm>
            <a:off x="332449" y="2233817"/>
            <a:ext cx="3398711" cy="450633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товары (работы, услуги), реализуемые на территории РФ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351825" y="2684450"/>
            <a:ext cx="3398712" cy="3677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648,1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360421" y="4515949"/>
            <a:ext cx="3422745" cy="454368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Неналоговые 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353542" y="3480684"/>
            <a:ext cx="3399609" cy="3949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35,8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444129" y="3713161"/>
            <a:ext cx="3510502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  <a:endParaRPr lang="ru-RU" sz="1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5436095" y="4214667"/>
            <a:ext cx="1762017" cy="258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1 372,4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 bwMode="auto">
          <a:xfrm>
            <a:off x="7214589" y="4222806"/>
            <a:ext cx="1740042" cy="2898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5 388,0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0" name="Заголовок 1"/>
          <p:cNvSpPr txBox="1">
            <a:spLocks/>
          </p:cNvSpPr>
          <p:nvPr/>
        </p:nvSpPr>
        <p:spPr bwMode="auto">
          <a:xfrm>
            <a:off x="179387" y="1022920"/>
            <a:ext cx="3551771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бюджета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19 945,4</a:t>
            </a:r>
            <a:endParaRPr lang="ru-RU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accent4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1" name="Заголовок 1"/>
          <p:cNvSpPr txBox="1">
            <a:spLocks/>
          </p:cNvSpPr>
          <p:nvPr/>
        </p:nvSpPr>
        <p:spPr bwMode="auto">
          <a:xfrm>
            <a:off x="5940425" y="1022920"/>
            <a:ext cx="251936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17 545,1</a:t>
            </a:r>
            <a:endParaRPr lang="ru-RU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accent4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106" name="Группа 241"/>
          <p:cNvGrpSpPr>
            <a:grpSpLocks/>
          </p:cNvGrpSpPr>
          <p:nvPr/>
        </p:nvGrpSpPr>
        <p:grpSpPr bwMode="auto">
          <a:xfrm>
            <a:off x="3843055" y="5991589"/>
            <a:ext cx="2744251" cy="691987"/>
            <a:chOff x="7323529" y="6269369"/>
            <a:chExt cx="2745296" cy="484362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7323529" y="6269369"/>
              <a:ext cx="288032" cy="2160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Заголовок 1"/>
            <p:cNvSpPr txBox="1">
              <a:spLocks/>
            </p:cNvSpPr>
            <p:nvPr/>
          </p:nvSpPr>
          <p:spPr bwMode="auto">
            <a:xfrm>
              <a:off x="7548503" y="6282112"/>
              <a:ext cx="2520322" cy="47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местного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</a:p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областного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  <a:endParaRPr lang="ru-RU" b="1" i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7323529" y="6533706"/>
              <a:ext cx="288032" cy="2160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6" name="AutoShape 16"/>
          <p:cNvSpPr>
            <a:spLocks noChangeArrowheads="1"/>
          </p:cNvSpPr>
          <p:nvPr/>
        </p:nvSpPr>
        <p:spPr bwMode="gray">
          <a:xfrm>
            <a:off x="3305175" y="869316"/>
            <a:ext cx="2590800" cy="601662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7" name="Text Box 18"/>
          <p:cNvSpPr txBox="1">
            <a:spLocks noChangeArrowheads="1"/>
          </p:cNvSpPr>
          <p:nvPr/>
        </p:nvSpPr>
        <p:spPr bwMode="gray">
          <a:xfrm>
            <a:off x="3704601" y="1016547"/>
            <a:ext cx="1779269" cy="38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353542" y="5012579"/>
            <a:ext cx="3429624" cy="2518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2 325,3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379486" y="5864803"/>
            <a:ext cx="3427007" cy="3677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13 505,7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/>
          </p:cNvSpPr>
          <p:nvPr/>
        </p:nvSpPr>
        <p:spPr bwMode="auto">
          <a:xfrm>
            <a:off x="0" y="8022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rebuchet MS" panose="020B0603020202020204" pitchFamily="34" charset="0"/>
              </a:rPr>
              <a:t>Сведения об исполнении бюджета городского поселения Туманный Кольского района за 2020 год по доходам в разрезе видов доходов, тыс. руб.</a:t>
            </a:r>
            <a:endParaRPr lang="ru-RU" altLang="ru-RU" b="1" dirty="0">
              <a:solidFill>
                <a:schemeClr val="tx1">
                  <a:lumMod val="85000"/>
                </a:schemeClr>
              </a:solidFill>
              <a:latin typeface="Trebuchet MS" panose="020B0603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687365"/>
              </p:ext>
            </p:extLst>
          </p:nvPr>
        </p:nvGraphicFramePr>
        <p:xfrm>
          <a:off x="107505" y="764702"/>
          <a:ext cx="8928990" cy="6030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1"/>
                <a:gridCol w="1872208"/>
                <a:gridCol w="1008112"/>
                <a:gridCol w="1080119"/>
              </a:tblGrid>
              <a:tr h="436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 Наименование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Утвержденные бюджетные назначения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Исполнено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/>
                </a:tc>
              </a:tr>
              <a:tr h="148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ctr"/>
                </a:tc>
              </a:tr>
              <a:tr h="1483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Доходы бюджета -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24 390 805,91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19 945 428,32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20240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 том числе: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1483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  НАЛОГОВЫЕ И НЕНАЛОГОВЫЕ ДОХОДЫ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080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000 1 00 00000 00 0000 000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7 163 345,60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6 439 736,01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1483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  НАЛОГИ НА ПРИБЫЛЬ, ДОХОДЫ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080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000 1 01 00000 00 0000 000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</a:rPr>
                        <a:t>3 247 000,00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3 323 582,34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1483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  Налог на доходы физических лиц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080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000 1 01 02000 01 0000 110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>
                          <a:effectLst/>
                        </a:rPr>
                        <a:t>3 247 000,00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3 323 582,34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5811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080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000 1 01 02010 01 0000 110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3 247 000,00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3 322 851,30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080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000 1 01 02030 01 0000 110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731,04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  НАЛОГИ НА ТОВАРЫ (РАБОТЫ, УСЛУГИ), РЕАЛИЗУЕМЫЕ НА ТЕРРИТОРИИ РОССИЙСКОЙ ФЕДЕРАЦИИ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080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000 1 03 00000 00 0000 000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1 396 500,00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648 078,56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2926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Акцизы по подакцизным товарам (продукции), производимым на территории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080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000 1 03 02000 01 0000 110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1 396 500,00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648 078,56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5811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080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000 1 03 02230 01 0000 110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506 200,00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298 918,30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8696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080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000 1 03 02231 01 0000 110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506 200,00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298 918,30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7254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Доходы от уплаты акцизов на моторные масла для дизельных и (или) карбюраторных (</a:t>
                      </a:r>
                      <a:r>
                        <a:rPr lang="ru-RU" sz="900" u="none" strike="noStrike" dirty="0" err="1">
                          <a:effectLst/>
                        </a:rPr>
                        <a:t>инжекторных</a:t>
                      </a:r>
                      <a:r>
                        <a:rPr lang="ru-RU" sz="900" u="none" strike="noStrike" dirty="0">
                          <a:effectLst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080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000 1 03 02240 01 0000 110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3 400,00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2 138,08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  <a:tr h="10139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0804" marR="3934" marT="39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000 1 03 02241 01 0000 110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3 400,00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2 138,08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3934" marR="3934" marT="3934" marB="0" anchor="b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/>
          </p:cNvSpPr>
          <p:nvPr/>
        </p:nvSpPr>
        <p:spPr bwMode="auto">
          <a:xfrm>
            <a:off x="0" y="8022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rebuchet MS" panose="020B0603020202020204" pitchFamily="34" charset="0"/>
              </a:rPr>
              <a:t>Сведения об исполнении бюджета городского поселения Туманный Кольского района за 2020 год по доходам в разрезе видов доходов, тыс. руб.</a:t>
            </a:r>
            <a:endParaRPr lang="ru-RU" altLang="ru-RU" b="1" dirty="0">
              <a:solidFill>
                <a:schemeClr val="tx1">
                  <a:lumMod val="85000"/>
                </a:schemeClr>
              </a:solidFill>
              <a:latin typeface="Trebuchet MS" panose="020B0603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80010"/>
              </p:ext>
            </p:extLst>
          </p:nvPr>
        </p:nvGraphicFramePr>
        <p:xfrm>
          <a:off x="107504" y="764706"/>
          <a:ext cx="8928991" cy="5930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2"/>
                <a:gridCol w="1872208"/>
                <a:gridCol w="1008112"/>
                <a:gridCol w="1080119"/>
              </a:tblGrid>
              <a:tr h="5683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000 1 03 02250 01 0000 110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886 900,00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402 129,09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84986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000 1 03 02251 01 0000 110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886 900,00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402 129,09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5683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000 1 03 02260 01 0000 110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-55 106,91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84986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000 1 03 02261 01 0000 110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-55 106,91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1461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  НАЛОГИ НА СОВОКУПНЫЙ ДОХОД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000 1 05 00000 00 0000 000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40 000,00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35 785,27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868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Налог, взимаемый в связи с применением упрощенной системы налогообложения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000 1 05 01000 00 0000 110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35 785,27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868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Налог, взимаемый с налогоплательщиков, выбравших в качестве объекта налогообложения доходы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000 1 05 01010 01 0000 110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10 551,27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868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Налог, взимаемый с налогоплательщиков, выбравших в качестве объекта налогообложения доходы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000 1 05 01011 01 0000 110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10 551,27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3211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000 1 05 01020 01 0000 110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25 234,00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42760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000 1 05 01021 01 0000 110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25 234,00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1461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  НАЛОГИ НА ИМУЩЕСТВО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000 1 06 00000 00 0000 000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114 000,00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106 963,55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1461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Налог на имущество физических лиц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000 1 06 01000 00 0000 110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4 450,89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3211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Налог на имущество физических лиц, взимаемый по ставкам, применяемым к объектам налогообложения, расположенным в границах городских поселений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000 1 06 01030 13 0000 110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4 450,89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1461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Земельный налог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000 1 06 06000 00 0000 110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109 000,00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102 512,66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1461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Земельный налог с организаций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000 1 06 06030 00 0000 110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76 000,00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71 754,85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868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Земельный налог с организаций, обладающих земельным участком, расположенным в границах городских поселений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000 1 06 06033 13 0000 110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76 000,00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71 754,85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1461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Земельный налог с физических лиц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000 1 06 06040 00 0000 110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30 757,81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645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/>
          </p:cNvSpPr>
          <p:nvPr/>
        </p:nvSpPr>
        <p:spPr bwMode="auto">
          <a:xfrm>
            <a:off x="0" y="8022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rebuchet MS" panose="020B0603020202020204" pitchFamily="34" charset="0"/>
              </a:rPr>
              <a:t>Сведения об исполнении бюджета городского поселения Туманный Кольского района за 2020 год по доходам в разрезе видов доходов, тыс. руб.</a:t>
            </a:r>
            <a:endParaRPr lang="ru-RU" altLang="ru-RU" b="1" dirty="0">
              <a:solidFill>
                <a:schemeClr val="tx1">
                  <a:lumMod val="85000"/>
                </a:schemeClr>
              </a:solidFill>
              <a:latin typeface="Trebuchet MS" panose="020B0603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21477"/>
              </p:ext>
            </p:extLst>
          </p:nvPr>
        </p:nvGraphicFramePr>
        <p:xfrm>
          <a:off x="107505" y="764701"/>
          <a:ext cx="8928991" cy="5976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1"/>
                <a:gridCol w="1872208"/>
                <a:gridCol w="1008112"/>
                <a:gridCol w="1080120"/>
              </a:tblGrid>
              <a:tr h="35503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Земельный налог с физических лиц, обладающих земельным участком, расположенным в границах городских поселений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23249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000 1 06 06043 13 0000 110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30 757,81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</a:tr>
              <a:tr h="3977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  ДОХОДЫ ОТ ИСПОЛЬЗОВАНИЯ ИМУЩЕСТВА, НАХОДЯЩЕГОСЯ В ГОСУДАРСТВЕННОЙ И МУНИЦИПАЛЬНОЙ СОБСТВЕННОСТИ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23249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000 1 11 00000 00 0000 000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2 348 845,60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2 308 837,85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</a:tr>
              <a:tr h="84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23249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000 1 11 05000 00 0000 120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2 348 845,60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2 308 837,85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</a:tr>
              <a:tr h="65709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23249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000 1 11 05010 00 0000 120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1 562 800,00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1 571 997,05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</a:tr>
              <a:tr h="7867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23249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000 1 11 05013 13 0000 120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1 562 800,00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1 571 997,05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</a:tr>
              <a:tr h="8411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Доходы от сдачи в аренду имущества, находящегося в оперативном управлении органов государственной власти, органов местного самоуправления, государственных внебюджетных фондов и созданных ими учреждений (за исключением имущества бюджетных и автономных учреждений)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23249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000 1 11 05030 00 0000 120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786 045,60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736 840,80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</a:tr>
              <a:tr h="70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Доходы от сдачи в аренду имущества, находящегося в оперативном управлении органов управления городских поселений и созданных ими учреждений (за исключением имущества муниципальных бюджетных и автономных учреждений)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23249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000 1 11 05035 13 0000 120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786 045,60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736 840,80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</a:tr>
              <a:tr h="28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  ДОХОДЫ ОТ ПРОДАЖИ МАТЕРИАЛЬНЫХ И НЕМАТЕРИАЛЬНЫХ АКТИВОВ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23249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</a:rPr>
                        <a:t>000 1 14 00000 00 0000 000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17 000,00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</a:rPr>
                        <a:t>16 488,44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</a:tr>
              <a:tr h="28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Доходы от продажи земельных участков, находящихся в государственной и муниципальной собственности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23249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000 1 14 06000 00 0000 430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16 488,44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</a:tr>
              <a:tr h="35503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  Доходы от продажи земельных участков, государственная собственность на которые не разграничена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23249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000 1 14 06010 00 0000 430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16 488,44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</a:tr>
              <a:tr h="47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  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123249" marR="6847" marT="68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000 1 14 06013 13 0000 430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16 488,44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47" marR="6847" marT="684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838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/>
          </p:cNvSpPr>
          <p:nvPr/>
        </p:nvSpPr>
        <p:spPr bwMode="auto">
          <a:xfrm>
            <a:off x="0" y="8022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rebuchet MS" panose="020B0603020202020204" pitchFamily="34" charset="0"/>
              </a:rPr>
              <a:t>Сведения об исполнении бюджета городского поселения Туманный Кольского района за 2020 год по доходам в разрезе видов доходов, тыс. руб.</a:t>
            </a:r>
            <a:endParaRPr lang="ru-RU" altLang="ru-RU" b="1" dirty="0">
              <a:solidFill>
                <a:schemeClr val="tx1">
                  <a:lumMod val="85000"/>
                </a:schemeClr>
              </a:solidFill>
              <a:latin typeface="Trebuchet MS" panose="020B0603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797367"/>
              </p:ext>
            </p:extLst>
          </p:nvPr>
        </p:nvGraphicFramePr>
        <p:xfrm>
          <a:off x="107505" y="764702"/>
          <a:ext cx="8928991" cy="5885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2"/>
                <a:gridCol w="1800201"/>
                <a:gridCol w="936102"/>
                <a:gridCol w="864096"/>
              </a:tblGrid>
              <a:tr h="1377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  БЕЗВОЗМЕЗДНЫЕ ПОСТУПЛЕНИЯ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000 2 00 00000 00 0000 000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17 227 460,31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13 505 692,31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1345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  БЕЗВОЗМЕЗДНЫЕ ПОСТУПЛЕНИЯ ОТ ДРУГИХ БЮДЖЕТОВ БЮДЖЕТНОЙ СИСТЕМЫ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000 2 02 00000 00 0000 000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17 027 460,31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13 305 692,31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219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  Дотации бюджетам бюджетной системы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000 2 02 10000 00 0000 150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9 381 497,00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9 381 497,00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1377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 Дотации на выравнивание бюджетной обеспеченности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000 2 02 15001 00 0000 150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7 849 054,00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7 849 054,00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3167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 Дотации бюджетам городских поселений на выравнивание бюджетной обеспеченности из бюджета субъекта Российской Федерации.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000 2 02 15001 13 0000 150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7 849 054,00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7 849 054,00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3167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 Дотации на выравнивание бюджетной обеспеченности из бюджетов муниципальных районов, городских округов с внутригородским делением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000 2 02 16001 00 0000 150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1 532 443,00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1 532 443,00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3167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 Дотации бюджетам городских поселений на выравнивание бюджетной обеспеченности из бюджетов муниципальных районов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000 2 02 16001 13 0000 150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1 532 443,00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1 532 443,00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1345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  Субсидии бюджетам бюджетной системы </a:t>
                      </a:r>
                      <a:r>
                        <a:rPr lang="ru-RU" sz="800" b="1" u="none" strike="noStrike" dirty="0" smtClean="0">
                          <a:effectLst/>
                        </a:rPr>
                        <a:t>РФ(межбюджетные </a:t>
                      </a:r>
                      <a:r>
                        <a:rPr lang="ru-RU" sz="800" b="1" u="none" strike="noStrike" dirty="0">
                          <a:effectLst/>
                        </a:rPr>
                        <a:t>субсидии)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000 2 02 20000 00 0000 150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7 004 708,31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3 307 460,31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6265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 Субсидии бюджетам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000 2 02 20216 00 0000 150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1 406 458,38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3848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 Субсидии бюджетам городских поселений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</a:t>
                      </a:r>
                      <a:r>
                        <a:rPr lang="ru-RU" sz="800" u="none" strike="noStrike" dirty="0" smtClean="0">
                          <a:effectLst/>
                        </a:rPr>
                        <a:t>МКД, </a:t>
                      </a:r>
                      <a:r>
                        <a:rPr lang="ru-RU" sz="800" u="none" strike="noStrike" dirty="0">
                          <a:effectLst/>
                        </a:rPr>
                        <a:t>проездов к дворовым территориям </a:t>
                      </a:r>
                      <a:r>
                        <a:rPr lang="ru-RU" sz="800" u="none" strike="noStrike" dirty="0" smtClean="0">
                          <a:effectLst/>
                        </a:rPr>
                        <a:t>МКД населенных </a:t>
                      </a:r>
                      <a:r>
                        <a:rPr lang="ru-RU" sz="800" u="none" strike="noStrike" dirty="0">
                          <a:effectLst/>
                        </a:rPr>
                        <a:t>пунктов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000 2 02 20216 13 0000 150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1 406 458,38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1377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 Прочие субсидии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000 2 02 29999 00 0000 150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7 004 708,31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1 901 001,93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1377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  Прочие субсидии бюджетам городских поселений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000 2 02 29999 13 0000 150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7 004 708,31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1 901 001,93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1345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  Субвенции бюджетам бюджетной системы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000 2 02 30000 00 0000 150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231 780,00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207 260,00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1345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 Субвенции местным бюджетам на выполнение передаваемых полномочий субъектов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000 2 02 30024 00 0000 150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24 520,00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1345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  Субвенции бюджетам городских поселений на выполнение передаваемых полномочий субъектов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000 2 02 30024 13 0000 150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24 520,00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3167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  Субвенции бюджетам на осуществление первичного воинского учета на территориях, где отсутствуют военные комиссариаты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000 2 02 35118 00 0000 150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207 260,00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207 260,00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3167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  Субвенции бюджетам городских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000 2 02 35118 13 0000 150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207 260,00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207 260,00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1377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  Иные межбюджетные трансферты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>
                          <a:effectLst/>
                        </a:rPr>
                        <a:t>000 2 02 40000 00 0000 150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409 475,00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409 475,00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1345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 Прочие межбюджетные трансферты, передаваемые бюджетам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000 2 02 49999 00 0000 150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409 475,00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409 475,00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1345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  Прочие межбюджетные трансферты, передаваемые бюджетам городских поселений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000 2 02 49999 13 0000 150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409 475,00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409 475,00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1345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  БЕЗВОЗМЕЗДНЫЕ ПОСТУПЛЕНИЯ ОТ НЕГОСУДАРСТВЕННЫХ ОРГАНИЗАЦИЙ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000 2 04 00000 00 0000 000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200 000,00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200 000,00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21345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  Безвозмездные поступления от негосударственных организаций в бюджеты городских поселений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000 2 04 05000 13 0000 150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  <a:tr h="31673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  Поступления от денежных пожертвований, предоставляемых негосударственными организациями получателям средств бюджетов городских поселений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3856" marR="5214" marT="52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000 2 04 05020 13 0000 150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200 000,00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5214" marR="5214" marT="521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070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Аспект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7914</TotalTime>
  <Words>3968</Words>
  <Application>Microsoft Office PowerPoint</Application>
  <PresentationFormat>Экран (4:3)</PresentationFormat>
  <Paragraphs>650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Исполнение бюджета городского поселения Туманный Кольского района за 2020 год </vt:lpstr>
      <vt:lpstr>Словарь терминов</vt:lpstr>
      <vt:lpstr>Словарь терминов</vt:lpstr>
      <vt:lpstr>Исполнение бюджета городского поселения Туманный Кольского района за 2020 год, тыс. руб.</vt:lpstr>
      <vt:lpstr>Исполнение бюджета городского поселения Туманный Кольского района  за 2020 год, в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об исполнении бюджета городского поселения Туманный Кольского района за 2020 год по расходам по разделам и подразделам классификации расходов, тыс. руб.</vt:lpstr>
      <vt:lpstr>Сведения об исполнении бюджета городского поселения Туманный Кольского района за 2020 год по расходам по разделам и подразделам классификации расходов, тыс. руб.</vt:lpstr>
      <vt:lpstr>Презентация PowerPoint</vt:lpstr>
      <vt:lpstr>Сведения об исполнении бюджета городского поселения Туманный Кольского района за 2020 год по расходам на реализации муниципальных программ, тыс. руб.</vt:lpstr>
      <vt:lpstr>Сведения об исполнении бюджета городского поселения Туманный Кольского района за 2020 год по расходам на реализации муниципальных программ, тыс. руб.</vt:lpstr>
      <vt:lpstr>Реализация мероприятий по ремонту  дорог общего пользования местного значения  п. Туманный в 2020 году</vt:lpstr>
      <vt:lpstr>Реализация мероприятий по проектам местных инициатив п. Туманный в 2020 году</vt:lpstr>
      <vt:lpstr>Презентация PowerPoint</vt:lpstr>
      <vt:lpstr>Спасибо за внимание!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Admin</cp:lastModifiedBy>
  <cp:revision>742</cp:revision>
  <cp:lastPrinted>2015-02-20T10:52:34Z</cp:lastPrinted>
  <dcterms:created xsi:type="dcterms:W3CDTF">2013-06-27T09:24:07Z</dcterms:created>
  <dcterms:modified xsi:type="dcterms:W3CDTF">2021-09-02T10:55:33Z</dcterms:modified>
</cp:coreProperties>
</file>